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3" r:id="rId4"/>
    <p:sldId id="274" r:id="rId5"/>
    <p:sldId id="275" r:id="rId6"/>
    <p:sldId id="260" r:id="rId7"/>
    <p:sldId id="276" r:id="rId8"/>
    <p:sldId id="262" r:id="rId9"/>
    <p:sldId id="277" r:id="rId10"/>
    <p:sldId id="278" r:id="rId11"/>
    <p:sldId id="279" r:id="rId12"/>
    <p:sldId id="268" r:id="rId13"/>
    <p:sldId id="280" r:id="rId14"/>
    <p:sldId id="281" r:id="rId15"/>
    <p:sldId id="282" r:id="rId16"/>
    <p:sldId id="283" r:id="rId17"/>
    <p:sldId id="284" r:id="rId18"/>
    <p:sldId id="285" r:id="rId19"/>
    <p:sldId id="272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2"/>
                </a:solidFill>
              </a:rPr>
              <a:t>Participia</a:t>
            </a:r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cs-CZ" dirty="0"/>
              <a:t>Autor: Romana Nováková</a:t>
            </a:r>
          </a:p>
          <a:p>
            <a:pPr algn="ctr"/>
            <a:r>
              <a:rPr lang="cs-CZ" dirty="0"/>
              <a:t>Gymnázium K. V. Raise, Hlinsko, Adámkova 55</a:t>
            </a:r>
          </a:p>
          <a:p>
            <a:pPr algn="ctr"/>
            <a:r>
              <a:rPr lang="cs-CZ" smtClean="0"/>
              <a:t>Prosinec </a:t>
            </a:r>
            <a:r>
              <a:rPr lang="cs-CZ" dirty="0"/>
              <a:t>2013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65343"/>
            <a:ext cx="6438900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347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723808"/>
              </p:ext>
            </p:extLst>
          </p:nvPr>
        </p:nvGraphicFramePr>
        <p:xfrm>
          <a:off x="179510" y="1052736"/>
          <a:ext cx="8784980" cy="46805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96245"/>
                <a:gridCol w="2196245"/>
                <a:gridCol w="2196245"/>
                <a:gridCol w="2196245"/>
              </a:tblGrid>
              <a:tr h="6591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chemeClr val="accent2"/>
                          </a:solidFill>
                          <a:effectLst/>
                        </a:rPr>
                        <a:t>narrare</a:t>
                      </a:r>
                      <a:endParaRPr lang="cs-CZ" sz="24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chemeClr val="accent2"/>
                          </a:solidFill>
                          <a:effectLst/>
                        </a:rPr>
                        <a:t>scribere</a:t>
                      </a:r>
                      <a:endParaRPr lang="cs-CZ" sz="24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chemeClr val="accent2"/>
                          </a:solidFill>
                          <a:effectLst/>
                        </a:rPr>
                        <a:t>respondere</a:t>
                      </a:r>
                      <a:endParaRPr lang="cs-CZ" sz="24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404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Participium prézentu aktiva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404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Participium perfekta pasiva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404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Participium futura aktiva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Obdélníkový popisek 2"/>
          <p:cNvSpPr/>
          <p:nvPr/>
        </p:nvSpPr>
        <p:spPr>
          <a:xfrm>
            <a:off x="2627784" y="4922876"/>
            <a:ext cx="1656184" cy="612648"/>
          </a:xfrm>
          <a:prstGeom prst="wedgeRect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cs-CZ" sz="2000" dirty="0" err="1">
                <a:solidFill>
                  <a:srgbClr val="FF0000"/>
                </a:solidFill>
                <a:ea typeface="Calibri"/>
                <a:cs typeface="Times New Roman"/>
              </a:rPr>
              <a:t>narraturus</a:t>
            </a:r>
            <a:endParaRPr lang="cs-CZ" sz="2000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14" name="Obdélníkový popisek 13"/>
          <p:cNvSpPr/>
          <p:nvPr/>
        </p:nvSpPr>
        <p:spPr>
          <a:xfrm>
            <a:off x="4860032" y="4956621"/>
            <a:ext cx="1656184" cy="612648"/>
          </a:xfrm>
          <a:prstGeom prst="wedgeRect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cs-CZ" sz="2000" dirty="0" err="1">
                <a:solidFill>
                  <a:srgbClr val="FF0000"/>
                </a:solidFill>
                <a:ea typeface="Calibri"/>
                <a:cs typeface="Times New Roman"/>
              </a:rPr>
              <a:t>scripturus</a:t>
            </a:r>
            <a:endParaRPr lang="cs-CZ" sz="2000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18" name="Obdélníkový popisek 17"/>
          <p:cNvSpPr/>
          <p:nvPr/>
        </p:nvSpPr>
        <p:spPr>
          <a:xfrm>
            <a:off x="7025296" y="4956621"/>
            <a:ext cx="1939192" cy="612648"/>
          </a:xfrm>
          <a:prstGeom prst="wedgeRect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cs-CZ" sz="2000" dirty="0" err="1">
                <a:solidFill>
                  <a:srgbClr val="FF0000"/>
                </a:solidFill>
                <a:ea typeface="Calibri"/>
                <a:cs typeface="Times New Roman"/>
              </a:rPr>
              <a:t>responsurus</a:t>
            </a:r>
            <a:endParaRPr lang="cs-CZ" sz="2000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19" name="Obdélníkový popisek 18"/>
          <p:cNvSpPr/>
          <p:nvPr/>
        </p:nvSpPr>
        <p:spPr>
          <a:xfrm>
            <a:off x="7025297" y="3664915"/>
            <a:ext cx="1656184" cy="612648"/>
          </a:xfrm>
          <a:prstGeom prst="wedgeRect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cs-CZ" sz="2000" dirty="0" err="1">
                <a:solidFill>
                  <a:srgbClr val="FF0000"/>
                </a:solidFill>
                <a:ea typeface="Calibri"/>
                <a:cs typeface="Times New Roman"/>
              </a:rPr>
              <a:t>responsus</a:t>
            </a:r>
            <a:endParaRPr lang="cs-CZ" sz="2000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26" name="Obdélníkový popisek 25"/>
          <p:cNvSpPr/>
          <p:nvPr/>
        </p:nvSpPr>
        <p:spPr>
          <a:xfrm>
            <a:off x="7064722" y="2276872"/>
            <a:ext cx="1656184" cy="612648"/>
          </a:xfrm>
          <a:prstGeom prst="wedgeRect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cs-CZ" sz="2000" dirty="0" err="1">
                <a:solidFill>
                  <a:srgbClr val="FF0000"/>
                </a:solidFill>
                <a:ea typeface="Calibri"/>
                <a:cs typeface="Times New Roman"/>
              </a:rPr>
              <a:t>respondens</a:t>
            </a:r>
            <a:endParaRPr lang="cs-CZ" sz="2000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27" name="Obdélníkový popisek 26"/>
          <p:cNvSpPr/>
          <p:nvPr/>
        </p:nvSpPr>
        <p:spPr>
          <a:xfrm>
            <a:off x="4860032" y="2276872"/>
            <a:ext cx="1656184" cy="612648"/>
          </a:xfrm>
          <a:prstGeom prst="wedgeRect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cs-CZ" sz="2000" dirty="0" err="1">
                <a:solidFill>
                  <a:srgbClr val="FF0000"/>
                </a:solidFill>
                <a:ea typeface="Calibri"/>
                <a:cs typeface="Times New Roman"/>
              </a:rPr>
              <a:t>scribens</a:t>
            </a:r>
            <a:endParaRPr lang="cs-CZ" sz="2000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28" name="Obdélníkový popisek 27"/>
          <p:cNvSpPr/>
          <p:nvPr/>
        </p:nvSpPr>
        <p:spPr>
          <a:xfrm>
            <a:off x="2627784" y="2276872"/>
            <a:ext cx="1656184" cy="612648"/>
          </a:xfrm>
          <a:prstGeom prst="wedgeRect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cs-CZ" sz="2000" dirty="0" err="1">
                <a:solidFill>
                  <a:srgbClr val="FF0000"/>
                </a:solidFill>
                <a:ea typeface="Calibri"/>
                <a:cs typeface="Times New Roman"/>
              </a:rPr>
              <a:t>narrans</a:t>
            </a:r>
            <a:endParaRPr lang="cs-CZ" sz="2000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29" name="Obdélníkový popisek 28"/>
          <p:cNvSpPr/>
          <p:nvPr/>
        </p:nvSpPr>
        <p:spPr>
          <a:xfrm>
            <a:off x="2656206" y="3664915"/>
            <a:ext cx="1656184" cy="612648"/>
          </a:xfrm>
          <a:prstGeom prst="wedgeRect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cs-CZ" sz="2000" dirty="0" err="1">
                <a:solidFill>
                  <a:srgbClr val="FF0000"/>
                </a:solidFill>
                <a:ea typeface="Calibri"/>
                <a:cs typeface="Times New Roman"/>
              </a:rPr>
              <a:t>narratus</a:t>
            </a:r>
            <a:endParaRPr lang="cs-CZ" sz="2000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30" name="Obdélníkový popisek 29"/>
          <p:cNvSpPr/>
          <p:nvPr/>
        </p:nvSpPr>
        <p:spPr>
          <a:xfrm>
            <a:off x="4846534" y="3664915"/>
            <a:ext cx="1656184" cy="612648"/>
          </a:xfrm>
          <a:prstGeom prst="wedgeRect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cs-CZ" sz="2000" dirty="0" err="1">
                <a:solidFill>
                  <a:srgbClr val="FF0000"/>
                </a:solidFill>
                <a:ea typeface="Calibri"/>
                <a:cs typeface="Times New Roman"/>
              </a:rPr>
              <a:t>scriptus</a:t>
            </a:r>
            <a:endParaRPr lang="cs-CZ" sz="2000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pic>
        <p:nvPicPr>
          <p:cNvPr id="3077" name="Picture 5" descr="C:\Users\Romana\AppData\Local\Microsoft\Windows\Temporary Internet Files\Content.IE5\8V58WNKB\MC900282178[1].wm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76199"/>
            <a:ext cx="818388" cy="943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7179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4" grpId="0" animBg="1"/>
      <p:bldP spid="18" grpId="0" animBg="1"/>
      <p:bldP spid="19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 smtClean="0"/>
              <a:t>Přeložte.</a:t>
            </a:r>
          </a:p>
          <a:p>
            <a:r>
              <a:rPr lang="cs-CZ" sz="3200" dirty="0" smtClean="0"/>
              <a:t>Skloňujte spojení</a:t>
            </a:r>
            <a:r>
              <a:rPr lang="cs-CZ" sz="3200" dirty="0"/>
              <a:t>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2"/>
                </a:solidFill>
                <a:effectLst/>
              </a:rPr>
              <a:t>Úkol č. 3</a:t>
            </a:r>
            <a:endParaRPr lang="cs-CZ" dirty="0">
              <a:solidFill>
                <a:schemeClr val="accent2"/>
              </a:solidFill>
              <a:effectLst/>
            </a:endParaRPr>
          </a:p>
        </p:txBody>
      </p:sp>
      <p:pic>
        <p:nvPicPr>
          <p:cNvPr id="4" name="Picture 2" descr="C:\Users\Romana\AppData\Local\Microsoft\Windows\Temporary Internet Files\Content.IE5\7FCGX4DP\MC9003478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941168"/>
            <a:ext cx="1014070" cy="81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2270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31614"/>
          </a:xfrm>
        </p:spPr>
        <p:txBody>
          <a:bodyPr>
            <a:normAutofit fontScale="90000"/>
          </a:bodyPr>
          <a:lstStyle/>
          <a:p>
            <a:pPr algn="ctr"/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 smtClean="0"/>
              <a:t>Určete deklinaci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cs-CZ" dirty="0" smtClean="0"/>
              <a:t>Určete rod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179512" y="476673"/>
            <a:ext cx="3816424" cy="460851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cs-CZ" b="1" dirty="0" err="1"/>
              <a:t>urbs</a:t>
            </a:r>
            <a:r>
              <a:rPr lang="cs-CZ" b="1" dirty="0"/>
              <a:t> </a:t>
            </a:r>
            <a:r>
              <a:rPr lang="cs-CZ" b="1" dirty="0" err="1"/>
              <a:t>defensa</a:t>
            </a:r>
            <a:endParaRPr lang="cs-CZ" b="1" dirty="0"/>
          </a:p>
          <a:p>
            <a:pPr>
              <a:spcBef>
                <a:spcPts val="600"/>
              </a:spcBef>
            </a:pPr>
            <a:r>
              <a:rPr lang="cs-CZ" b="1" dirty="0" err="1"/>
              <a:t>vicus</a:t>
            </a:r>
            <a:r>
              <a:rPr lang="cs-CZ" b="1" dirty="0"/>
              <a:t> </a:t>
            </a:r>
            <a:r>
              <a:rPr lang="cs-CZ" b="1" dirty="0" err="1"/>
              <a:t>occupatus</a:t>
            </a:r>
            <a:endParaRPr lang="cs-CZ" b="1" dirty="0"/>
          </a:p>
          <a:p>
            <a:pPr>
              <a:spcBef>
                <a:spcPts val="600"/>
              </a:spcBef>
            </a:pPr>
            <a:r>
              <a:rPr lang="cs-CZ" b="1" dirty="0" err="1"/>
              <a:t>restitutum</a:t>
            </a:r>
            <a:r>
              <a:rPr lang="cs-CZ" b="1" dirty="0"/>
              <a:t> oppidum</a:t>
            </a:r>
          </a:p>
          <a:p>
            <a:pPr>
              <a:spcBef>
                <a:spcPts val="600"/>
              </a:spcBef>
            </a:pPr>
            <a:r>
              <a:rPr lang="cs-CZ" b="1" dirty="0"/>
              <a:t>magister </a:t>
            </a:r>
            <a:r>
              <a:rPr lang="cs-CZ" b="1" dirty="0" err="1"/>
              <a:t>deletus</a:t>
            </a:r>
            <a:endParaRPr lang="cs-CZ" b="1" dirty="0"/>
          </a:p>
          <a:p>
            <a:pPr>
              <a:spcBef>
                <a:spcPts val="600"/>
              </a:spcBef>
            </a:pPr>
            <a:r>
              <a:rPr lang="cs-CZ" b="1" dirty="0" err="1"/>
              <a:t>pueri</a:t>
            </a:r>
            <a:r>
              <a:rPr lang="cs-CZ" b="1" dirty="0"/>
              <a:t> </a:t>
            </a:r>
            <a:r>
              <a:rPr lang="cs-CZ" b="1" dirty="0" err="1"/>
              <a:t>laudentes</a:t>
            </a:r>
            <a:endParaRPr lang="cs-CZ" b="1" dirty="0"/>
          </a:p>
          <a:p>
            <a:pPr>
              <a:spcBef>
                <a:spcPts val="600"/>
              </a:spcBef>
            </a:pPr>
            <a:r>
              <a:rPr lang="cs-CZ" b="1" dirty="0"/>
              <a:t>magistra </a:t>
            </a:r>
            <a:r>
              <a:rPr lang="cs-CZ" b="1" dirty="0" err="1"/>
              <a:t>narrans</a:t>
            </a:r>
            <a:endParaRPr lang="cs-CZ" b="1" dirty="0"/>
          </a:p>
          <a:p>
            <a:pPr>
              <a:spcBef>
                <a:spcPts val="600"/>
              </a:spcBef>
            </a:pPr>
            <a:r>
              <a:rPr lang="cs-CZ" b="1" dirty="0" err="1"/>
              <a:t>scriptor</a:t>
            </a:r>
            <a:r>
              <a:rPr lang="cs-CZ" b="1" dirty="0"/>
              <a:t> </a:t>
            </a:r>
            <a:r>
              <a:rPr lang="cs-CZ" b="1" dirty="0" err="1" smtClean="0"/>
              <a:t>scripturus</a:t>
            </a:r>
            <a:endParaRPr lang="cs-CZ" b="1" dirty="0" smtClean="0"/>
          </a:p>
          <a:p>
            <a:pPr>
              <a:spcBef>
                <a:spcPts val="600"/>
              </a:spcBef>
            </a:pPr>
            <a:r>
              <a:rPr lang="cs-CZ" b="1" dirty="0" err="1" smtClean="0"/>
              <a:t>discipuli</a:t>
            </a:r>
            <a:r>
              <a:rPr lang="cs-CZ" b="1" dirty="0" smtClean="0"/>
              <a:t> </a:t>
            </a:r>
            <a:r>
              <a:rPr lang="cs-CZ" b="1" dirty="0" err="1" smtClean="0"/>
              <a:t>responsuri</a:t>
            </a:r>
            <a:endParaRPr lang="cs-CZ" b="1" dirty="0" smtClean="0"/>
          </a:p>
          <a:p>
            <a:pPr>
              <a:spcBef>
                <a:spcPts val="600"/>
              </a:spcBef>
            </a:pPr>
            <a:r>
              <a:rPr lang="cs-CZ" b="1" dirty="0" smtClean="0"/>
              <a:t>domina </a:t>
            </a:r>
            <a:r>
              <a:rPr lang="cs-CZ" b="1" dirty="0" err="1"/>
              <a:t>punitura</a:t>
            </a:r>
            <a:endParaRPr lang="cs-CZ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067944" y="404664"/>
            <a:ext cx="4618856" cy="4981393"/>
          </a:xfrm>
        </p:spPr>
        <p:txBody>
          <a:bodyPr>
            <a:normAutofit/>
          </a:bodyPr>
          <a:lstStyle/>
          <a:p>
            <a:pPr lvl="0">
              <a:spcBef>
                <a:spcPts val="400"/>
              </a:spcBef>
            </a:pPr>
            <a:r>
              <a:rPr lang="cs-CZ" sz="2600" b="1" dirty="0">
                <a:solidFill>
                  <a:srgbClr val="00B050"/>
                </a:solidFill>
              </a:rPr>
              <a:t>u</a:t>
            </a:r>
            <a:r>
              <a:rPr lang="cs-CZ" sz="2600" b="1" dirty="0" smtClean="0">
                <a:solidFill>
                  <a:srgbClr val="00B050"/>
                </a:solidFill>
              </a:rPr>
              <a:t>bráněné město</a:t>
            </a:r>
          </a:p>
          <a:p>
            <a:pPr lvl="0">
              <a:spcBef>
                <a:spcPts val="400"/>
              </a:spcBef>
            </a:pPr>
            <a:r>
              <a:rPr lang="cs-CZ" sz="2600" b="1" dirty="0" smtClean="0">
                <a:solidFill>
                  <a:srgbClr val="00B050"/>
                </a:solidFill>
              </a:rPr>
              <a:t>obsazená vesnice</a:t>
            </a:r>
          </a:p>
          <a:p>
            <a:pPr lvl="0">
              <a:spcBef>
                <a:spcPts val="400"/>
              </a:spcBef>
            </a:pPr>
            <a:r>
              <a:rPr lang="cs-CZ" sz="2600" b="1" dirty="0" smtClean="0">
                <a:solidFill>
                  <a:srgbClr val="00B050"/>
                </a:solidFill>
              </a:rPr>
              <a:t>obnovené město</a:t>
            </a:r>
          </a:p>
          <a:p>
            <a:pPr lvl="0">
              <a:spcBef>
                <a:spcPts val="400"/>
              </a:spcBef>
            </a:pPr>
            <a:r>
              <a:rPr lang="cs-CZ" sz="2600" b="1" dirty="0" smtClean="0">
                <a:solidFill>
                  <a:srgbClr val="00B050"/>
                </a:solidFill>
              </a:rPr>
              <a:t>zničený učitel</a:t>
            </a:r>
          </a:p>
          <a:p>
            <a:pPr lvl="0">
              <a:spcBef>
                <a:spcPts val="400"/>
              </a:spcBef>
            </a:pPr>
            <a:r>
              <a:rPr lang="cs-CZ" sz="2600" b="1" dirty="0" smtClean="0">
                <a:solidFill>
                  <a:srgbClr val="00B050"/>
                </a:solidFill>
              </a:rPr>
              <a:t>smějící </a:t>
            </a:r>
            <a:r>
              <a:rPr lang="cs-CZ" sz="2600" b="1" dirty="0">
                <a:solidFill>
                  <a:srgbClr val="00B050"/>
                </a:solidFill>
              </a:rPr>
              <a:t>se </a:t>
            </a:r>
            <a:r>
              <a:rPr lang="cs-CZ" sz="2600" b="1" dirty="0" smtClean="0">
                <a:solidFill>
                  <a:srgbClr val="00B050"/>
                </a:solidFill>
              </a:rPr>
              <a:t>chlapci</a:t>
            </a:r>
          </a:p>
          <a:p>
            <a:pPr lvl="0">
              <a:spcBef>
                <a:spcPts val="400"/>
              </a:spcBef>
            </a:pPr>
            <a:r>
              <a:rPr lang="cs-CZ" sz="2600" b="1" dirty="0" smtClean="0">
                <a:solidFill>
                  <a:srgbClr val="00B050"/>
                </a:solidFill>
              </a:rPr>
              <a:t>vyprávějící učitelka</a:t>
            </a:r>
          </a:p>
          <a:p>
            <a:pPr lvl="0">
              <a:spcBef>
                <a:spcPts val="400"/>
              </a:spcBef>
            </a:pPr>
            <a:r>
              <a:rPr lang="cs-CZ" sz="2600" b="1" dirty="0" smtClean="0">
                <a:solidFill>
                  <a:srgbClr val="00B050"/>
                </a:solidFill>
              </a:rPr>
              <a:t>spisovatel </a:t>
            </a:r>
            <a:r>
              <a:rPr lang="cs-CZ" sz="2600" b="1" dirty="0">
                <a:solidFill>
                  <a:srgbClr val="00B050"/>
                </a:solidFill>
              </a:rPr>
              <a:t>hodlající </a:t>
            </a:r>
            <a:r>
              <a:rPr lang="cs-CZ" sz="2600" b="1" dirty="0" smtClean="0">
                <a:solidFill>
                  <a:srgbClr val="00B050"/>
                </a:solidFill>
              </a:rPr>
              <a:t>psát</a:t>
            </a:r>
          </a:p>
          <a:p>
            <a:pPr lvl="0">
              <a:spcBef>
                <a:spcPts val="400"/>
              </a:spcBef>
            </a:pPr>
            <a:r>
              <a:rPr lang="cs-CZ" sz="2600" b="1" dirty="0">
                <a:solidFill>
                  <a:srgbClr val="00B050"/>
                </a:solidFill>
              </a:rPr>
              <a:t>žáci chtějící odpovídat</a:t>
            </a:r>
            <a:endParaRPr lang="cs-CZ" sz="2600" b="1" dirty="0" smtClean="0">
              <a:solidFill>
                <a:srgbClr val="00B050"/>
              </a:solidFill>
            </a:endParaRPr>
          </a:p>
          <a:p>
            <a:pPr lvl="0">
              <a:spcBef>
                <a:spcPts val="400"/>
              </a:spcBef>
            </a:pPr>
            <a:r>
              <a:rPr lang="cs-CZ" sz="2600" b="1" dirty="0" smtClean="0">
                <a:solidFill>
                  <a:srgbClr val="00B050"/>
                </a:solidFill>
              </a:rPr>
              <a:t>paní </a:t>
            </a:r>
            <a:r>
              <a:rPr lang="cs-CZ" sz="2600" b="1" dirty="0">
                <a:solidFill>
                  <a:srgbClr val="00B050"/>
                </a:solidFill>
              </a:rPr>
              <a:t>chtějící potrestat</a:t>
            </a:r>
          </a:p>
          <a:p>
            <a:pPr>
              <a:spcBef>
                <a:spcPts val="400"/>
              </a:spcBef>
            </a:pPr>
            <a:endParaRPr lang="cs-CZ" b="1" dirty="0">
              <a:solidFill>
                <a:srgbClr val="00B050"/>
              </a:solidFill>
            </a:endParaRPr>
          </a:p>
        </p:txBody>
      </p:sp>
      <p:pic>
        <p:nvPicPr>
          <p:cNvPr id="7" name="Picture 2" descr="C:\Users\Romana\AppData\Local\Microsoft\Windows\Temporary Internet Files\Content.IE5\7FCGX4DP\MC90039100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77072"/>
            <a:ext cx="1190098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8248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3200" dirty="0"/>
              <a:t>Přeložte </a:t>
            </a:r>
            <a:r>
              <a:rPr lang="cs-CZ" sz="3200" dirty="0" smtClean="0"/>
              <a:t>věty.</a:t>
            </a:r>
            <a:endParaRPr lang="cs-CZ" sz="32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2"/>
                </a:solidFill>
                <a:effectLst/>
              </a:rPr>
              <a:t>Úkol č. 4</a:t>
            </a:r>
            <a:endParaRPr lang="cs-CZ" dirty="0">
              <a:solidFill>
                <a:schemeClr val="accent2"/>
              </a:solidFill>
              <a:effectLst/>
            </a:endParaRPr>
          </a:p>
        </p:txBody>
      </p:sp>
      <p:pic>
        <p:nvPicPr>
          <p:cNvPr id="4" name="Picture 2" descr="C:\Users\Romana\AppData\Local\Microsoft\Windows\Temporary Internet Files\Content.IE5\7FCGX4DP\MC9003478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941168"/>
            <a:ext cx="1014070" cy="81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9343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58611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err="1"/>
              <a:t>Amici</a:t>
            </a:r>
            <a:r>
              <a:rPr lang="cs-CZ" b="1" dirty="0"/>
              <a:t> </a:t>
            </a:r>
            <a:r>
              <a:rPr lang="cs-CZ" b="1" dirty="0" err="1"/>
              <a:t>veniunt</a:t>
            </a:r>
            <a:r>
              <a:rPr lang="cs-CZ" b="1" dirty="0"/>
              <a:t> </a:t>
            </a:r>
            <a:r>
              <a:rPr lang="cs-CZ" b="1" dirty="0" err="1"/>
              <a:t>amicos</a:t>
            </a:r>
            <a:r>
              <a:rPr lang="cs-CZ" b="1" dirty="0"/>
              <a:t> </a:t>
            </a:r>
            <a:r>
              <a:rPr lang="cs-CZ" b="1" dirty="0" err="1"/>
              <a:t>adiutum</a:t>
            </a:r>
            <a:r>
              <a:rPr lang="cs-CZ" b="1" dirty="0"/>
              <a:t>.			____________________________</a:t>
            </a:r>
          </a:p>
          <a:p>
            <a:r>
              <a:rPr lang="cs-CZ" b="1" dirty="0" err="1"/>
              <a:t>Venite</a:t>
            </a:r>
            <a:r>
              <a:rPr lang="cs-CZ" b="1" dirty="0"/>
              <a:t> omnia </a:t>
            </a:r>
            <a:r>
              <a:rPr lang="cs-CZ" b="1" dirty="0" err="1"/>
              <a:t>nobis</a:t>
            </a:r>
            <a:r>
              <a:rPr lang="cs-CZ" b="1" dirty="0"/>
              <a:t> </a:t>
            </a:r>
            <a:r>
              <a:rPr lang="cs-CZ" b="1" dirty="0" err="1"/>
              <a:t>narratum</a:t>
            </a:r>
            <a:r>
              <a:rPr lang="cs-CZ" b="1" dirty="0"/>
              <a:t>.			____________________________</a:t>
            </a:r>
          </a:p>
          <a:p>
            <a:r>
              <a:rPr lang="cs-CZ" b="1" dirty="0" err="1"/>
              <a:t>Puella</a:t>
            </a:r>
            <a:r>
              <a:rPr lang="cs-CZ" b="1" dirty="0"/>
              <a:t> bene </a:t>
            </a:r>
            <a:r>
              <a:rPr lang="cs-CZ" b="1" dirty="0" err="1"/>
              <a:t>respondens</a:t>
            </a:r>
            <a:r>
              <a:rPr lang="cs-CZ" b="1" dirty="0"/>
              <a:t> a magistra </a:t>
            </a:r>
            <a:r>
              <a:rPr lang="cs-CZ" b="1" dirty="0" err="1"/>
              <a:t>laudatur</a:t>
            </a:r>
            <a:r>
              <a:rPr lang="cs-CZ" b="1" dirty="0"/>
              <a:t>.	____________________________</a:t>
            </a:r>
          </a:p>
          <a:p>
            <a:r>
              <a:rPr lang="cs-CZ" b="1" dirty="0" err="1"/>
              <a:t>Carmina</a:t>
            </a:r>
            <a:r>
              <a:rPr lang="cs-CZ" b="1" dirty="0"/>
              <a:t> a </a:t>
            </a:r>
            <a:r>
              <a:rPr lang="cs-CZ" b="1" dirty="0" err="1"/>
              <a:t>Homero</a:t>
            </a:r>
            <a:r>
              <a:rPr lang="cs-CZ" b="1" dirty="0"/>
              <a:t> skripta </a:t>
            </a:r>
            <a:r>
              <a:rPr lang="cs-CZ" b="1" dirty="0" err="1"/>
              <a:t>iterum</a:t>
            </a:r>
            <a:r>
              <a:rPr lang="cs-CZ" b="1" dirty="0"/>
              <a:t> </a:t>
            </a:r>
            <a:r>
              <a:rPr lang="cs-CZ" b="1" dirty="0" err="1"/>
              <a:t>leguntur</a:t>
            </a:r>
            <a:r>
              <a:rPr lang="cs-CZ" b="1" dirty="0"/>
              <a:t>.	____________________________</a:t>
            </a:r>
          </a:p>
          <a:p>
            <a:r>
              <a:rPr lang="cs-CZ" b="1" dirty="0"/>
              <a:t>Magistra </a:t>
            </a:r>
            <a:r>
              <a:rPr lang="cs-CZ" b="1" dirty="0" err="1"/>
              <a:t>fabulam</a:t>
            </a:r>
            <a:r>
              <a:rPr lang="cs-CZ" b="1" dirty="0"/>
              <a:t> </a:t>
            </a:r>
            <a:r>
              <a:rPr lang="cs-CZ" b="1" dirty="0" err="1"/>
              <a:t>narratura</a:t>
            </a:r>
            <a:r>
              <a:rPr lang="cs-CZ" b="1" dirty="0"/>
              <a:t> silentium petit.		____________________________</a:t>
            </a:r>
          </a:p>
          <a:p>
            <a:r>
              <a:rPr lang="cs-CZ" b="1" dirty="0" err="1"/>
              <a:t>Romanis</a:t>
            </a:r>
            <a:r>
              <a:rPr lang="cs-CZ" b="1" dirty="0"/>
              <a:t> </a:t>
            </a:r>
            <a:r>
              <a:rPr lang="cs-CZ" b="1" dirty="0" err="1"/>
              <a:t>victis</a:t>
            </a:r>
            <a:r>
              <a:rPr lang="cs-CZ" b="1" dirty="0"/>
              <a:t> </a:t>
            </a:r>
            <a:r>
              <a:rPr lang="cs-CZ" b="1" dirty="0" err="1"/>
              <a:t>Germani</a:t>
            </a:r>
            <a:r>
              <a:rPr lang="cs-CZ" b="1" dirty="0"/>
              <a:t> </a:t>
            </a:r>
            <a:r>
              <a:rPr lang="cs-CZ" b="1" dirty="0" err="1"/>
              <a:t>castra</a:t>
            </a:r>
            <a:r>
              <a:rPr lang="cs-CZ" b="1" dirty="0"/>
              <a:t> </a:t>
            </a:r>
            <a:r>
              <a:rPr lang="cs-CZ" b="1" dirty="0" err="1"/>
              <a:t>expugnaverunt</a:t>
            </a:r>
            <a:r>
              <a:rPr lang="cs-CZ" b="1" dirty="0"/>
              <a:t>.	____________________________</a:t>
            </a:r>
          </a:p>
          <a:p>
            <a:r>
              <a:rPr lang="cs-CZ" b="1" dirty="0" err="1"/>
              <a:t>Patria</a:t>
            </a:r>
            <a:r>
              <a:rPr lang="cs-CZ" b="1" dirty="0"/>
              <a:t> </a:t>
            </a:r>
            <a:r>
              <a:rPr lang="cs-CZ" b="1" dirty="0" err="1"/>
              <a:t>liberata</a:t>
            </a:r>
            <a:r>
              <a:rPr lang="cs-CZ" b="1" dirty="0"/>
              <a:t> </a:t>
            </a:r>
            <a:r>
              <a:rPr lang="cs-CZ" b="1" dirty="0" err="1"/>
              <a:t>cives</a:t>
            </a:r>
            <a:r>
              <a:rPr lang="cs-CZ" b="1" dirty="0"/>
              <a:t> </a:t>
            </a:r>
            <a:r>
              <a:rPr lang="cs-CZ" b="1" dirty="0" err="1"/>
              <a:t>felices</a:t>
            </a:r>
            <a:r>
              <a:rPr lang="cs-CZ" b="1" dirty="0"/>
              <a:t> </a:t>
            </a:r>
            <a:r>
              <a:rPr lang="cs-CZ" b="1" dirty="0" err="1"/>
              <a:t>erant</a:t>
            </a:r>
            <a:r>
              <a:rPr lang="cs-CZ" b="1" dirty="0"/>
              <a:t>.			</a:t>
            </a:r>
            <a:r>
              <a:rPr lang="cs-CZ" b="1" dirty="0" smtClean="0"/>
              <a:t>____________________________</a:t>
            </a:r>
            <a:endParaRPr lang="cs-CZ" b="1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460670" y="908720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Přátelé přicházejí, aby přátelům pomohli.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475656" y="1642089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Přijďte, abyste nám vše vyprávěli.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525542" y="2382207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Dívka dobře odpovídající je chválena učitelkou.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525542" y="3127810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Básně napsané Homérem jsou znovu čteny. 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1502055" y="3837353"/>
            <a:ext cx="56886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Učitelka</a:t>
            </a:r>
            <a:r>
              <a:rPr lang="cs-CZ" dirty="0">
                <a:solidFill>
                  <a:srgbClr val="FF0000"/>
                </a:solidFill>
              </a:rPr>
              <a:t>, chtějíc vyprávět příběh, vyžaduje ticho.</a:t>
            </a:r>
          </a:p>
        </p:txBody>
      </p:sp>
      <p:sp>
        <p:nvSpPr>
          <p:cNvPr id="10" name="Obdélník 9"/>
          <p:cNvSpPr/>
          <p:nvPr/>
        </p:nvSpPr>
        <p:spPr>
          <a:xfrm>
            <a:off x="1525542" y="4581128"/>
            <a:ext cx="6624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Když byli Římané v boji přemoženi, Germáni dobyli tábor.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1502055" y="5301208"/>
            <a:ext cx="49685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dirty="0">
                <a:solidFill>
                  <a:srgbClr val="FF0000"/>
                </a:solidFill>
              </a:rPr>
              <a:t>Po osvobození vlasti byli občané šťastni.</a:t>
            </a:r>
          </a:p>
        </p:txBody>
      </p:sp>
    </p:spTree>
    <p:extLst>
      <p:ext uri="{BB962C8B-B14F-4D97-AF65-F5344CB8AC3E}">
        <p14:creationId xmlns:p14="http://schemas.microsoft.com/office/powerpoint/2010/main" val="524057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3200" dirty="0" smtClean="0"/>
              <a:t>Přeložte věty.</a:t>
            </a:r>
          </a:p>
          <a:p>
            <a:pPr lvl="0"/>
            <a:r>
              <a:rPr lang="cs-CZ" sz="3200" dirty="0" smtClean="0"/>
              <a:t>Převeďte </a:t>
            </a:r>
            <a:r>
              <a:rPr lang="cs-CZ" sz="3200" dirty="0"/>
              <a:t>do </a:t>
            </a:r>
            <a:r>
              <a:rPr lang="cs-CZ" sz="3200" dirty="0" smtClean="0"/>
              <a:t>pasiva.</a:t>
            </a:r>
            <a:endParaRPr lang="cs-CZ" sz="32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2"/>
                </a:solidFill>
                <a:effectLst/>
              </a:rPr>
              <a:t>Úkol č. 5</a:t>
            </a:r>
            <a:endParaRPr lang="cs-CZ" dirty="0">
              <a:solidFill>
                <a:schemeClr val="accent2"/>
              </a:solidFill>
              <a:effectLst/>
            </a:endParaRPr>
          </a:p>
        </p:txBody>
      </p:sp>
      <p:pic>
        <p:nvPicPr>
          <p:cNvPr id="4" name="Picture 2" descr="C:\Users\Romana\AppData\Local\Microsoft\Windows\Temporary Internet Files\Content.IE5\7FCGX4DP\MC9003478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941168"/>
            <a:ext cx="1014070" cy="81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3959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dirty="0" err="1" smtClean="0">
                <a:solidFill>
                  <a:srgbClr val="FF0000"/>
                </a:solidFill>
                <a:effectLst/>
              </a:rPr>
              <a:t>Discipuli</a:t>
            </a:r>
            <a:r>
              <a:rPr lang="cs-CZ" dirty="0" smtClean="0">
                <a:solidFill>
                  <a:srgbClr val="FF0000"/>
                </a:solidFill>
                <a:effectLst/>
              </a:rPr>
              <a:t> </a:t>
            </a:r>
            <a:r>
              <a:rPr lang="cs-CZ" dirty="0">
                <a:solidFill>
                  <a:srgbClr val="FF0000"/>
                </a:solidFill>
                <a:effectLst/>
              </a:rPr>
              <a:t>magistro </a:t>
            </a:r>
            <a:r>
              <a:rPr lang="cs-CZ" dirty="0" err="1">
                <a:solidFill>
                  <a:srgbClr val="FF0000"/>
                </a:solidFill>
                <a:effectLst/>
              </a:rPr>
              <a:t>pulchram</a:t>
            </a:r>
            <a:r>
              <a:rPr lang="cs-CZ" dirty="0">
                <a:solidFill>
                  <a:srgbClr val="FF0000"/>
                </a:solidFill>
                <a:effectLst/>
              </a:rPr>
              <a:t> </a:t>
            </a:r>
            <a:r>
              <a:rPr lang="cs-CZ" dirty="0" err="1">
                <a:solidFill>
                  <a:srgbClr val="FF0000"/>
                </a:solidFill>
                <a:effectLst/>
              </a:rPr>
              <a:t>epistulam</a:t>
            </a:r>
            <a:r>
              <a:rPr lang="cs-CZ" dirty="0">
                <a:solidFill>
                  <a:srgbClr val="FF0000"/>
                </a:solidFill>
                <a:effectLst/>
              </a:rPr>
              <a:t> </a:t>
            </a:r>
            <a:r>
              <a:rPr lang="cs-CZ" dirty="0" err="1">
                <a:solidFill>
                  <a:srgbClr val="FF0000"/>
                </a:solidFill>
                <a:effectLst/>
              </a:rPr>
              <a:t>scripserunt</a:t>
            </a:r>
            <a:r>
              <a:rPr lang="cs-CZ" dirty="0">
                <a:solidFill>
                  <a:srgbClr val="FF0000"/>
                </a:solidFill>
                <a:effectLst/>
              </a:rPr>
              <a:t>.</a:t>
            </a:r>
            <a:br>
              <a:rPr lang="cs-CZ" dirty="0">
                <a:solidFill>
                  <a:srgbClr val="FF0000"/>
                </a:solidFill>
                <a:effectLst/>
              </a:rPr>
            </a:b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lvl="0"/>
            <a:r>
              <a:rPr lang="cs-CZ" sz="2800" b="1" dirty="0"/>
              <a:t>Žáci napsali učiteli krásný dopis. 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lvl="0"/>
            <a:r>
              <a:rPr lang="cs-CZ" b="1" dirty="0" err="1">
                <a:solidFill>
                  <a:srgbClr val="00B050"/>
                </a:solidFill>
              </a:rPr>
              <a:t>Pulchra</a:t>
            </a:r>
            <a:r>
              <a:rPr lang="cs-CZ" b="1" dirty="0">
                <a:solidFill>
                  <a:srgbClr val="00B050"/>
                </a:solidFill>
              </a:rPr>
              <a:t> </a:t>
            </a:r>
            <a:r>
              <a:rPr lang="cs-CZ" b="1" dirty="0" err="1">
                <a:solidFill>
                  <a:srgbClr val="00B050"/>
                </a:solidFill>
              </a:rPr>
              <a:t>epistula</a:t>
            </a:r>
            <a:r>
              <a:rPr lang="cs-CZ" b="1" dirty="0">
                <a:solidFill>
                  <a:srgbClr val="00B050"/>
                </a:solidFill>
              </a:rPr>
              <a:t> a </a:t>
            </a:r>
            <a:r>
              <a:rPr lang="cs-CZ" b="1" dirty="0" err="1">
                <a:solidFill>
                  <a:srgbClr val="00B050"/>
                </a:solidFill>
              </a:rPr>
              <a:t>discipulis</a:t>
            </a:r>
            <a:r>
              <a:rPr lang="cs-CZ" b="1" dirty="0">
                <a:solidFill>
                  <a:srgbClr val="00B050"/>
                </a:solidFill>
              </a:rPr>
              <a:t> magistro </a:t>
            </a:r>
            <a:r>
              <a:rPr lang="cs-CZ" b="1" dirty="0" err="1" smtClean="0">
                <a:solidFill>
                  <a:srgbClr val="00B050"/>
                </a:solidFill>
              </a:rPr>
              <a:t>scripta</a:t>
            </a:r>
            <a:r>
              <a:rPr lang="cs-CZ" b="1" dirty="0" smtClean="0">
                <a:solidFill>
                  <a:srgbClr val="00B050"/>
                </a:solidFill>
              </a:rPr>
              <a:t> </a:t>
            </a:r>
            <a:r>
              <a:rPr lang="cs-CZ" b="1" dirty="0" err="1">
                <a:solidFill>
                  <a:srgbClr val="00B050"/>
                </a:solidFill>
              </a:rPr>
              <a:t>est</a:t>
            </a:r>
            <a:r>
              <a:rPr lang="cs-CZ" b="1" dirty="0">
                <a:solidFill>
                  <a:srgbClr val="00B050"/>
                </a:solidFill>
              </a:rPr>
              <a:t>.</a:t>
            </a:r>
          </a:p>
          <a:p>
            <a:pPr marL="109728" indent="0">
              <a:buNone/>
            </a:pPr>
            <a:endParaRPr lang="cs-CZ" dirty="0"/>
          </a:p>
        </p:txBody>
      </p:sp>
      <p:pic>
        <p:nvPicPr>
          <p:cNvPr id="4099" name="Picture 3" descr="C:\Users\Romana\AppData\Local\Microsoft\Windows\Temporary Internet Files\Content.IE5\8V58WNKB\MC90038919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356992"/>
            <a:ext cx="2520905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5826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dirty="0">
                <a:solidFill>
                  <a:srgbClr val="FF0000"/>
                </a:solidFill>
                <a:effectLst/>
              </a:rPr>
              <a:t>Bella </a:t>
            </a:r>
            <a:r>
              <a:rPr lang="cs-CZ" dirty="0" err="1">
                <a:solidFill>
                  <a:srgbClr val="FF0000"/>
                </a:solidFill>
                <a:effectLst/>
              </a:rPr>
              <a:t>multas</a:t>
            </a:r>
            <a:r>
              <a:rPr lang="cs-CZ" dirty="0">
                <a:solidFill>
                  <a:srgbClr val="FF0000"/>
                </a:solidFill>
                <a:effectLst/>
              </a:rPr>
              <a:t> </a:t>
            </a:r>
            <a:r>
              <a:rPr lang="cs-CZ" dirty="0" err="1">
                <a:solidFill>
                  <a:srgbClr val="FF0000"/>
                </a:solidFill>
                <a:effectLst/>
              </a:rPr>
              <a:t>urbes</a:t>
            </a:r>
            <a:r>
              <a:rPr lang="cs-CZ" dirty="0">
                <a:solidFill>
                  <a:srgbClr val="FF0000"/>
                </a:solidFill>
                <a:effectLst/>
              </a:rPr>
              <a:t> </a:t>
            </a:r>
            <a:r>
              <a:rPr lang="cs-CZ" dirty="0" err="1">
                <a:solidFill>
                  <a:srgbClr val="FF0000"/>
                </a:solidFill>
                <a:effectLst/>
              </a:rPr>
              <a:t>deleverunt</a:t>
            </a:r>
            <a:r>
              <a:rPr lang="cs-CZ" dirty="0">
                <a:solidFill>
                  <a:srgbClr val="FF0000"/>
                </a:solidFill>
                <a:effectLst/>
              </a:rPr>
              <a:t> et </a:t>
            </a:r>
            <a:r>
              <a:rPr lang="cs-CZ" dirty="0" err="1">
                <a:solidFill>
                  <a:srgbClr val="FF0000"/>
                </a:solidFill>
                <a:effectLst/>
              </a:rPr>
              <a:t>delebunt</a:t>
            </a:r>
            <a:r>
              <a:rPr lang="cs-CZ" dirty="0">
                <a:solidFill>
                  <a:srgbClr val="FF0000"/>
                </a:solidFill>
                <a:effectLst/>
              </a:rPr>
              <a:t>.</a:t>
            </a:r>
            <a:br>
              <a:rPr lang="cs-CZ" dirty="0">
                <a:solidFill>
                  <a:srgbClr val="FF0000"/>
                </a:solidFill>
                <a:effectLst/>
              </a:rPr>
            </a:b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Války zničily a zničí mnohá města</a:t>
            </a:r>
            <a:r>
              <a:rPr lang="cs-CZ" sz="2800" b="1" dirty="0" smtClean="0"/>
              <a:t>.</a:t>
            </a:r>
            <a:endParaRPr lang="cs-CZ" sz="2800" b="1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sz="2800" b="1" dirty="0" err="1">
                <a:solidFill>
                  <a:srgbClr val="00B050"/>
                </a:solidFill>
              </a:rPr>
              <a:t>Multae</a:t>
            </a:r>
            <a:r>
              <a:rPr lang="cs-CZ" sz="2800" b="1" dirty="0">
                <a:solidFill>
                  <a:srgbClr val="00B050"/>
                </a:solidFill>
              </a:rPr>
              <a:t> </a:t>
            </a:r>
            <a:r>
              <a:rPr lang="cs-CZ" sz="2800" b="1" dirty="0" err="1">
                <a:solidFill>
                  <a:srgbClr val="00B050"/>
                </a:solidFill>
              </a:rPr>
              <a:t>urbes</a:t>
            </a:r>
            <a:r>
              <a:rPr lang="cs-CZ" sz="2800" b="1" dirty="0">
                <a:solidFill>
                  <a:srgbClr val="00B050"/>
                </a:solidFill>
              </a:rPr>
              <a:t> </a:t>
            </a:r>
            <a:r>
              <a:rPr lang="cs-CZ" sz="2800" b="1" dirty="0" err="1">
                <a:solidFill>
                  <a:srgbClr val="00B050"/>
                </a:solidFill>
              </a:rPr>
              <a:t>bellis</a:t>
            </a:r>
            <a:r>
              <a:rPr lang="cs-CZ" sz="2800" b="1" dirty="0">
                <a:solidFill>
                  <a:srgbClr val="00B050"/>
                </a:solidFill>
              </a:rPr>
              <a:t> </a:t>
            </a:r>
            <a:r>
              <a:rPr lang="cs-CZ" sz="2800" b="1" dirty="0" err="1">
                <a:solidFill>
                  <a:srgbClr val="00B050"/>
                </a:solidFill>
              </a:rPr>
              <a:t>deletae</a:t>
            </a:r>
            <a:r>
              <a:rPr lang="cs-CZ" sz="2800" b="1" dirty="0">
                <a:solidFill>
                  <a:srgbClr val="00B050"/>
                </a:solidFill>
              </a:rPr>
              <a:t> </a:t>
            </a:r>
            <a:r>
              <a:rPr lang="cs-CZ" sz="2800" b="1" dirty="0" err="1">
                <a:solidFill>
                  <a:srgbClr val="00B050"/>
                </a:solidFill>
              </a:rPr>
              <a:t>sunt</a:t>
            </a:r>
            <a:r>
              <a:rPr lang="cs-CZ" sz="2800" b="1" dirty="0">
                <a:solidFill>
                  <a:srgbClr val="00B050"/>
                </a:solidFill>
              </a:rPr>
              <a:t> et </a:t>
            </a:r>
            <a:r>
              <a:rPr lang="cs-CZ" sz="2800" b="1" dirty="0" err="1">
                <a:solidFill>
                  <a:srgbClr val="00B050"/>
                </a:solidFill>
              </a:rPr>
              <a:t>erunt</a:t>
            </a:r>
            <a:r>
              <a:rPr lang="cs-CZ" sz="2800" b="1" dirty="0">
                <a:solidFill>
                  <a:srgbClr val="00B05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46421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/>
              <a:t>Co je ablativ </a:t>
            </a:r>
            <a:r>
              <a:rPr lang="cs-CZ" sz="3200" dirty="0" smtClean="0"/>
              <a:t>absolutní?</a:t>
            </a:r>
          </a:p>
          <a:p>
            <a:r>
              <a:rPr lang="cs-CZ" sz="3200" dirty="0" smtClean="0"/>
              <a:t>Uveďte </a:t>
            </a:r>
            <a:r>
              <a:rPr lang="cs-CZ" sz="3200" dirty="0"/>
              <a:t>příklad</a:t>
            </a:r>
            <a:r>
              <a:rPr lang="cs-CZ" sz="3200" dirty="0" smtClean="0"/>
              <a:t>.</a:t>
            </a:r>
          </a:p>
          <a:p>
            <a:endParaRPr lang="cs-CZ" sz="3200" dirty="0"/>
          </a:p>
          <a:p>
            <a:endParaRPr lang="cs-CZ" sz="3200" dirty="0" smtClean="0"/>
          </a:p>
          <a:p>
            <a:pPr lvl="0"/>
            <a:r>
              <a:rPr lang="cs-CZ" sz="3200" dirty="0">
                <a:solidFill>
                  <a:srgbClr val="FF0000"/>
                </a:solidFill>
              </a:rPr>
              <a:t>Spojení participia prézentu aktiva nebo participia perfekta pasiva s ablativem podstatného jména</a:t>
            </a:r>
            <a:r>
              <a:rPr lang="cs-CZ" sz="3200" dirty="0" smtClean="0">
                <a:solidFill>
                  <a:srgbClr val="FF0000"/>
                </a:solidFill>
              </a:rPr>
              <a:t>.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2"/>
                </a:solidFill>
                <a:effectLst/>
              </a:rPr>
              <a:t>Úkol č. 6</a:t>
            </a:r>
            <a:endParaRPr lang="cs-CZ" dirty="0">
              <a:solidFill>
                <a:schemeClr val="accent2"/>
              </a:solidFill>
              <a:effectLst/>
            </a:endParaRPr>
          </a:p>
        </p:txBody>
      </p:sp>
      <p:pic>
        <p:nvPicPr>
          <p:cNvPr id="4" name="Picture 2" descr="C:\Users\Romana\AppData\Local\Microsoft\Windows\Temporary Internet Files\Content.IE5\7FCGX4DP\MC9003478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988840"/>
            <a:ext cx="1014070" cy="81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0407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cs-CZ" sz="1600" dirty="0"/>
              <a:t>BLAŽEK, František. </a:t>
            </a:r>
            <a:r>
              <a:rPr lang="cs-CZ" sz="1600" i="1" dirty="0"/>
              <a:t>Latinská cvičebnice</a:t>
            </a:r>
            <a:r>
              <a:rPr lang="cs-CZ" sz="1600" dirty="0"/>
              <a:t>. 1. vyd. Plzeň: VESET, 1992. ISBN neuvedeno.</a:t>
            </a:r>
          </a:p>
          <a:p>
            <a:pPr>
              <a:buFont typeface="+mj-lt"/>
              <a:buAutoNum type="arabicPeriod"/>
            </a:pPr>
            <a:r>
              <a:rPr lang="cs-CZ" sz="1600" dirty="0"/>
              <a:t>PIHLÍK, Petr. </a:t>
            </a:r>
            <a:r>
              <a:rPr lang="cs-CZ" sz="1600" i="1" dirty="0"/>
              <a:t>Latinská gramatika</a:t>
            </a:r>
            <a:r>
              <a:rPr lang="cs-CZ" sz="1600" dirty="0"/>
              <a:t>. 1. vyd. Plzeň: </a:t>
            </a:r>
            <a:r>
              <a:rPr lang="cs-CZ" sz="1600" dirty="0" err="1"/>
              <a:t>Veset</a:t>
            </a:r>
            <a:r>
              <a:rPr lang="cs-CZ" sz="1600" dirty="0"/>
              <a:t>, 1992, 113 s. ISBN </a:t>
            </a:r>
            <a:r>
              <a:rPr lang="cs-CZ" sz="1600" dirty="0" smtClean="0"/>
              <a:t>neuvedeno.</a:t>
            </a:r>
          </a:p>
          <a:p>
            <a:pPr>
              <a:buFont typeface="+mj-lt"/>
              <a:buAutoNum type="arabicPeriod"/>
            </a:pPr>
            <a:r>
              <a:rPr lang="cs-CZ" sz="1600" dirty="0" smtClean="0"/>
              <a:t>Galerie MS Office</a:t>
            </a:r>
            <a:endParaRPr lang="cs-CZ" sz="1600" dirty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739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800" b="1" dirty="0"/>
              <a:t>Participium prézentu aktiva </a:t>
            </a:r>
            <a:endParaRPr lang="cs-CZ" sz="2800" b="1" dirty="0" smtClean="0"/>
          </a:p>
          <a:p>
            <a:pPr lvl="0"/>
            <a:r>
              <a:rPr lang="cs-CZ" sz="2800" b="1" dirty="0" smtClean="0"/>
              <a:t>Participium </a:t>
            </a:r>
            <a:r>
              <a:rPr lang="cs-CZ" sz="2800" b="1" dirty="0"/>
              <a:t>perfekta pasiva </a:t>
            </a:r>
            <a:endParaRPr lang="cs-CZ" sz="2800" b="1" dirty="0" smtClean="0"/>
          </a:p>
          <a:p>
            <a:pPr lvl="0"/>
            <a:r>
              <a:rPr lang="cs-CZ" sz="2800" b="1" dirty="0" smtClean="0"/>
              <a:t>Participium </a:t>
            </a:r>
            <a:r>
              <a:rPr lang="cs-CZ" sz="2800" b="1" dirty="0"/>
              <a:t>futura </a:t>
            </a:r>
            <a:r>
              <a:rPr lang="cs-CZ" sz="2800" b="1" dirty="0" smtClean="0"/>
              <a:t>aktiva</a:t>
            </a:r>
            <a:endParaRPr lang="cs-CZ" sz="28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2"/>
                </a:solidFill>
              </a:rPr>
              <a:t>Participia </a:t>
            </a:r>
            <a:r>
              <a:rPr lang="cs-CZ" dirty="0" smtClean="0">
                <a:solidFill>
                  <a:schemeClr val="accent2"/>
                </a:solidFill>
                <a:latin typeface="Times New Roman"/>
                <a:cs typeface="Times New Roman"/>
              </a:rPr>
              <a:t>− opakování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endParaRPr lang="cs-CZ" dirty="0">
              <a:solidFill>
                <a:schemeClr val="accent2"/>
              </a:solidFill>
            </a:endParaRPr>
          </a:p>
        </p:txBody>
      </p:sp>
      <p:pic>
        <p:nvPicPr>
          <p:cNvPr id="4" name="Picture 2" descr="C:\Users\Romana\AppData\Local\Microsoft\Windows\Temporary Internet Files\Content.IE5\7FCGX4DP\MC9003478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941168"/>
            <a:ext cx="1014070" cy="81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1065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800" b="1" dirty="0" smtClean="0"/>
              <a:t>od </a:t>
            </a:r>
            <a:r>
              <a:rPr lang="cs-CZ" sz="2800" b="1" dirty="0"/>
              <a:t>slovesného kmene </a:t>
            </a:r>
            <a:r>
              <a:rPr lang="cs-CZ" sz="2800" b="1" dirty="0" smtClean="0"/>
              <a:t>přítomného</a:t>
            </a:r>
          </a:p>
          <a:p>
            <a:pPr lvl="0"/>
            <a:r>
              <a:rPr lang="cs-CZ" sz="2800" b="1" dirty="0" err="1"/>
              <a:t>n</a:t>
            </a:r>
            <a:r>
              <a:rPr lang="cs-CZ" sz="2800" b="1" dirty="0" err="1" smtClean="0"/>
              <a:t>om</a:t>
            </a:r>
            <a:r>
              <a:rPr lang="cs-CZ" sz="2800" b="1" dirty="0" smtClean="0"/>
              <a:t>. </a:t>
            </a:r>
            <a:r>
              <a:rPr lang="cs-CZ" sz="2800" b="1" dirty="0" err="1" smtClean="0"/>
              <a:t>sg</a:t>
            </a:r>
            <a:r>
              <a:rPr lang="cs-CZ" sz="2800" b="1" dirty="0" smtClean="0"/>
              <a:t>. je tvořen příponou -</a:t>
            </a:r>
            <a:r>
              <a:rPr lang="cs-CZ" sz="2800" b="1" dirty="0" err="1" smtClean="0"/>
              <a:t>ns</a:t>
            </a:r>
            <a:endParaRPr lang="cs-CZ" sz="2800" b="1" dirty="0"/>
          </a:p>
          <a:p>
            <a:pPr lvl="0"/>
            <a:r>
              <a:rPr lang="cs-CZ" sz="2800" b="1" dirty="0"/>
              <a:t>s</a:t>
            </a:r>
            <a:r>
              <a:rPr lang="cs-CZ" sz="2800" b="1" dirty="0" smtClean="0"/>
              <a:t>kloňuje se jako adjektivum III. deklinace</a:t>
            </a:r>
          </a:p>
          <a:p>
            <a:pPr lvl="1"/>
            <a:r>
              <a:rPr lang="cs-CZ" sz="2400" b="1" dirty="0" err="1"/>
              <a:t>l</a:t>
            </a:r>
            <a:r>
              <a:rPr lang="cs-CZ" sz="2400" b="1" dirty="0" err="1" smtClean="0"/>
              <a:t>aud-ans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laudantis</a:t>
            </a:r>
            <a:endParaRPr lang="cs-CZ" sz="2400" b="1" dirty="0" smtClean="0"/>
          </a:p>
          <a:p>
            <a:pPr lvl="1"/>
            <a:r>
              <a:rPr lang="cs-CZ" sz="2400" b="1" dirty="0" err="1" smtClean="0"/>
              <a:t>mon</a:t>
            </a:r>
            <a:r>
              <a:rPr lang="cs-CZ" sz="2400" b="1" dirty="0" smtClean="0"/>
              <a:t>-ens, </a:t>
            </a:r>
            <a:r>
              <a:rPr lang="cs-CZ" sz="2400" b="1" dirty="0" err="1" smtClean="0"/>
              <a:t>monentis</a:t>
            </a:r>
            <a:endParaRPr lang="cs-CZ" sz="2400" b="1" dirty="0" smtClean="0"/>
          </a:p>
          <a:p>
            <a:pPr lvl="1"/>
            <a:r>
              <a:rPr lang="cs-CZ" sz="2400" b="1" dirty="0" smtClean="0"/>
              <a:t>leg-ens, </a:t>
            </a:r>
            <a:r>
              <a:rPr lang="cs-CZ" sz="2400" b="1" dirty="0" err="1" smtClean="0"/>
              <a:t>legentis</a:t>
            </a:r>
            <a:endParaRPr lang="cs-CZ" sz="2400" b="1" dirty="0" smtClean="0"/>
          </a:p>
          <a:p>
            <a:pPr lvl="1"/>
            <a:r>
              <a:rPr lang="cs-CZ" sz="2400" b="1" dirty="0" err="1" smtClean="0"/>
              <a:t>audi</a:t>
            </a:r>
            <a:r>
              <a:rPr lang="cs-CZ" sz="2400" b="1" dirty="0" smtClean="0"/>
              <a:t>-ens, </a:t>
            </a:r>
            <a:r>
              <a:rPr lang="cs-CZ" sz="2400" b="1" dirty="0" err="1" smtClean="0"/>
              <a:t>audientis</a:t>
            </a:r>
            <a:endParaRPr lang="cs-CZ" sz="24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400" dirty="0">
                <a:solidFill>
                  <a:srgbClr val="FF0000"/>
                </a:solidFill>
              </a:rPr>
              <a:t>Participium prézentu aktiva</a:t>
            </a:r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4" name="Picture 2" descr="C:\Users\Romana\AppData\Local\Microsoft\Windows\Temporary Internet Files\Content.IE5\7FCGX4DP\MC9003478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941168"/>
            <a:ext cx="1014070" cy="81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49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800" b="1" dirty="0" smtClean="0"/>
              <a:t>ze </a:t>
            </a:r>
            <a:r>
              <a:rPr lang="cs-CZ" sz="2800" b="1" dirty="0"/>
              <a:t>supinového </a:t>
            </a:r>
            <a:r>
              <a:rPr lang="cs-CZ" sz="2800" b="1" dirty="0" smtClean="0"/>
              <a:t>kmene</a:t>
            </a:r>
          </a:p>
          <a:p>
            <a:pPr lvl="0"/>
            <a:r>
              <a:rPr lang="cs-CZ" sz="2800" b="1" dirty="0"/>
              <a:t>p</a:t>
            </a:r>
            <a:r>
              <a:rPr lang="cs-CZ" sz="2800" b="1" dirty="0" smtClean="0"/>
              <a:t>říponou –</a:t>
            </a:r>
            <a:r>
              <a:rPr lang="cs-CZ" sz="2800" b="1" dirty="0" err="1" smtClean="0"/>
              <a:t>us</a:t>
            </a:r>
            <a:r>
              <a:rPr lang="cs-CZ" sz="2800" b="1" dirty="0" smtClean="0"/>
              <a:t>, -a, -um</a:t>
            </a:r>
          </a:p>
          <a:p>
            <a:pPr lvl="0"/>
            <a:r>
              <a:rPr lang="cs-CZ" sz="2800" b="1" dirty="0" smtClean="0"/>
              <a:t>s tvary slovesa </a:t>
            </a:r>
            <a:r>
              <a:rPr lang="cs-CZ" sz="2800" b="1" dirty="0" err="1" smtClean="0"/>
              <a:t>esse</a:t>
            </a:r>
            <a:r>
              <a:rPr lang="cs-CZ" sz="2800" b="1" dirty="0" smtClean="0"/>
              <a:t> tvoří pasivní perfektum, plusquamperfektum a futurum II.</a:t>
            </a:r>
          </a:p>
          <a:p>
            <a:pPr lvl="1"/>
            <a:r>
              <a:rPr lang="cs-CZ" sz="2400" b="1" dirty="0" err="1" smtClean="0"/>
              <a:t>laudatus</a:t>
            </a:r>
            <a:r>
              <a:rPr lang="cs-CZ" sz="2400" b="1" dirty="0" smtClean="0"/>
              <a:t>, -a, -um</a:t>
            </a:r>
          </a:p>
          <a:p>
            <a:pPr lvl="1"/>
            <a:r>
              <a:rPr lang="cs-CZ" sz="2400" b="1" dirty="0" err="1" smtClean="0"/>
              <a:t>monitus</a:t>
            </a:r>
            <a:r>
              <a:rPr lang="cs-CZ" sz="2400" b="1" dirty="0" smtClean="0"/>
              <a:t>, -a, -um</a:t>
            </a:r>
          </a:p>
          <a:p>
            <a:pPr lvl="1"/>
            <a:r>
              <a:rPr lang="cs-CZ" sz="2400" b="1" dirty="0" err="1" smtClean="0"/>
              <a:t>lectus</a:t>
            </a:r>
            <a:r>
              <a:rPr lang="cs-CZ" sz="2400" b="1" dirty="0" smtClean="0"/>
              <a:t>, -a, -um</a:t>
            </a:r>
          </a:p>
          <a:p>
            <a:pPr lvl="1"/>
            <a:r>
              <a:rPr lang="cs-CZ" sz="2400" b="1" dirty="0" err="1" smtClean="0"/>
              <a:t>auditus</a:t>
            </a:r>
            <a:r>
              <a:rPr lang="cs-CZ" sz="2400" b="1" dirty="0" smtClean="0"/>
              <a:t>, -a, -um</a:t>
            </a:r>
            <a:endParaRPr lang="cs-CZ" sz="24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400" dirty="0">
                <a:solidFill>
                  <a:srgbClr val="FF0000"/>
                </a:solidFill>
              </a:rPr>
              <a:t>Participium perfekta pasiva</a:t>
            </a:r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4" name="Picture 2" descr="C:\Users\Romana\AppData\Local\Microsoft\Windows\Temporary Internet Files\Content.IE5\7FCGX4DP\MC9003478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941168"/>
            <a:ext cx="1014070" cy="81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8573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800" b="1" dirty="0" smtClean="0"/>
              <a:t>ze </a:t>
            </a:r>
            <a:r>
              <a:rPr lang="cs-CZ" sz="2800" b="1" dirty="0"/>
              <a:t>supinového </a:t>
            </a:r>
            <a:r>
              <a:rPr lang="cs-CZ" sz="2800" b="1" dirty="0" smtClean="0"/>
              <a:t>kmene</a:t>
            </a:r>
          </a:p>
          <a:p>
            <a:r>
              <a:rPr lang="cs-CZ" sz="2800" b="1" dirty="0"/>
              <a:t>příponou –</a:t>
            </a:r>
            <a:r>
              <a:rPr lang="cs-CZ" sz="2800" b="1" dirty="0" err="1" smtClean="0"/>
              <a:t>urus</a:t>
            </a:r>
            <a:r>
              <a:rPr lang="cs-CZ" sz="2800" b="1" dirty="0"/>
              <a:t>, </a:t>
            </a:r>
            <a:r>
              <a:rPr lang="cs-CZ" sz="2800" b="1" dirty="0" smtClean="0"/>
              <a:t>-</a:t>
            </a:r>
            <a:r>
              <a:rPr lang="cs-CZ" sz="2800" b="1" dirty="0" err="1" smtClean="0"/>
              <a:t>ura</a:t>
            </a:r>
            <a:r>
              <a:rPr lang="cs-CZ" sz="2800" b="1" dirty="0"/>
              <a:t>, -</a:t>
            </a:r>
            <a:r>
              <a:rPr lang="cs-CZ" sz="2800" b="1" dirty="0" err="1" smtClean="0"/>
              <a:t>urum</a:t>
            </a:r>
            <a:endParaRPr lang="cs-CZ" sz="2800" b="1" dirty="0" smtClean="0"/>
          </a:p>
          <a:p>
            <a:r>
              <a:rPr lang="cs-CZ" sz="2800" b="1" dirty="0"/>
              <a:t>s tvary slovesa </a:t>
            </a:r>
            <a:r>
              <a:rPr lang="cs-CZ" sz="2800" b="1" dirty="0" err="1"/>
              <a:t>esse</a:t>
            </a:r>
            <a:r>
              <a:rPr lang="cs-CZ" sz="2800" b="1" dirty="0"/>
              <a:t> </a:t>
            </a:r>
            <a:r>
              <a:rPr lang="cs-CZ" sz="2800" b="1" dirty="0" smtClean="0"/>
              <a:t>tvoří opisné časování činné</a:t>
            </a:r>
          </a:p>
          <a:p>
            <a:pPr lvl="1"/>
            <a:r>
              <a:rPr lang="cs-CZ" sz="2400" b="1" dirty="0" err="1" smtClean="0"/>
              <a:t>laudaturus</a:t>
            </a:r>
            <a:r>
              <a:rPr lang="cs-CZ" sz="2400" b="1" dirty="0"/>
              <a:t>, </a:t>
            </a:r>
            <a:r>
              <a:rPr lang="cs-CZ" sz="2400" b="1" dirty="0" smtClean="0"/>
              <a:t>-</a:t>
            </a:r>
            <a:r>
              <a:rPr lang="cs-CZ" sz="2400" b="1" dirty="0" err="1" smtClean="0"/>
              <a:t>ura</a:t>
            </a:r>
            <a:r>
              <a:rPr lang="cs-CZ" sz="2400" b="1" dirty="0"/>
              <a:t>, </a:t>
            </a:r>
            <a:r>
              <a:rPr lang="cs-CZ" sz="2400" b="1" dirty="0" smtClean="0"/>
              <a:t>-</a:t>
            </a:r>
            <a:r>
              <a:rPr lang="cs-CZ" sz="2400" b="1" dirty="0" err="1" smtClean="0"/>
              <a:t>urum</a:t>
            </a:r>
            <a:endParaRPr lang="cs-CZ" sz="2400" b="1" dirty="0"/>
          </a:p>
          <a:p>
            <a:pPr lvl="1"/>
            <a:r>
              <a:rPr lang="cs-CZ" sz="2400" b="1" dirty="0" err="1" smtClean="0"/>
              <a:t>moniturus</a:t>
            </a:r>
            <a:r>
              <a:rPr lang="cs-CZ" sz="2400" b="1" dirty="0"/>
              <a:t>, </a:t>
            </a:r>
            <a:r>
              <a:rPr lang="cs-CZ" sz="2400" b="1" dirty="0" smtClean="0"/>
              <a:t>-</a:t>
            </a:r>
            <a:r>
              <a:rPr lang="cs-CZ" sz="2400" b="1" dirty="0" err="1" smtClean="0"/>
              <a:t>ura</a:t>
            </a:r>
            <a:r>
              <a:rPr lang="cs-CZ" sz="2400" b="1" dirty="0"/>
              <a:t>, -</a:t>
            </a:r>
            <a:r>
              <a:rPr lang="cs-CZ" sz="2400" b="1" dirty="0" err="1" smtClean="0"/>
              <a:t>urum</a:t>
            </a:r>
            <a:endParaRPr lang="cs-CZ" sz="2400" b="1" dirty="0"/>
          </a:p>
          <a:p>
            <a:pPr lvl="1"/>
            <a:r>
              <a:rPr lang="cs-CZ" sz="2400" b="1" dirty="0" err="1" smtClean="0"/>
              <a:t>lecturus</a:t>
            </a:r>
            <a:r>
              <a:rPr lang="cs-CZ" sz="2400" b="1" dirty="0"/>
              <a:t>, </a:t>
            </a:r>
            <a:r>
              <a:rPr lang="cs-CZ" sz="2400" b="1" dirty="0" smtClean="0"/>
              <a:t>-</a:t>
            </a:r>
            <a:r>
              <a:rPr lang="cs-CZ" sz="2400" b="1" dirty="0" err="1" smtClean="0"/>
              <a:t>ura</a:t>
            </a:r>
            <a:r>
              <a:rPr lang="cs-CZ" sz="2400" b="1" dirty="0"/>
              <a:t>, -</a:t>
            </a:r>
            <a:r>
              <a:rPr lang="cs-CZ" sz="2400" b="1" dirty="0" err="1" smtClean="0"/>
              <a:t>urum</a:t>
            </a:r>
            <a:endParaRPr lang="cs-CZ" sz="2400" b="1" dirty="0"/>
          </a:p>
          <a:p>
            <a:pPr lvl="1"/>
            <a:r>
              <a:rPr lang="cs-CZ" sz="2400" b="1" dirty="0" err="1" smtClean="0"/>
              <a:t>auditurus</a:t>
            </a:r>
            <a:r>
              <a:rPr lang="cs-CZ" sz="2400" b="1" dirty="0"/>
              <a:t>, </a:t>
            </a:r>
            <a:r>
              <a:rPr lang="cs-CZ" sz="2400" b="1" dirty="0" smtClean="0"/>
              <a:t>-</a:t>
            </a:r>
            <a:r>
              <a:rPr lang="cs-CZ" sz="2400" b="1" dirty="0" err="1" smtClean="0"/>
              <a:t>ura</a:t>
            </a:r>
            <a:r>
              <a:rPr lang="cs-CZ" sz="2400" b="1" dirty="0" smtClean="0"/>
              <a:t>, </a:t>
            </a:r>
            <a:r>
              <a:rPr lang="cs-CZ" sz="2400" b="1" dirty="0"/>
              <a:t>-</a:t>
            </a:r>
            <a:r>
              <a:rPr lang="cs-CZ" sz="2400" b="1" dirty="0" err="1" smtClean="0"/>
              <a:t>urum</a:t>
            </a:r>
            <a:endParaRPr lang="cs-CZ" sz="2400" b="1" dirty="0"/>
          </a:p>
          <a:p>
            <a:pPr marL="393192" lvl="1" indent="0">
              <a:buNone/>
            </a:pPr>
            <a:endParaRPr lang="cs-CZ" sz="2400" b="1" dirty="0"/>
          </a:p>
          <a:p>
            <a:pPr lvl="0"/>
            <a:endParaRPr lang="cs-CZ" sz="2800" b="1" dirty="0" smtClean="0"/>
          </a:p>
          <a:p>
            <a:pPr lvl="0"/>
            <a:endParaRPr lang="cs-CZ" sz="28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400" dirty="0">
                <a:solidFill>
                  <a:srgbClr val="FF0000"/>
                </a:solidFill>
              </a:rPr>
              <a:t>Participium futura aktiva</a:t>
            </a:r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4" name="Picture 2" descr="C:\Users\Romana\AppData\Local\Microsoft\Windows\Temporary Internet Files\Content.IE5\7FCGX4DP\MC9003478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941168"/>
            <a:ext cx="1014070" cy="81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8389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/>
              <a:t>Vyhledejte ve slovníku stupnice latinských </a:t>
            </a:r>
            <a:r>
              <a:rPr lang="cs-CZ" sz="3200" dirty="0" smtClean="0"/>
              <a:t>sloves.</a:t>
            </a:r>
            <a:endParaRPr lang="cs-CZ" sz="3200" dirty="0"/>
          </a:p>
          <a:p>
            <a:pPr marL="109728" lvl="0" indent="0">
              <a:buNone/>
            </a:pPr>
            <a:endParaRPr lang="cs-CZ" sz="32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2"/>
                </a:solidFill>
                <a:effectLst/>
              </a:rPr>
              <a:t>Úkol č. 1</a:t>
            </a:r>
            <a:endParaRPr lang="cs-CZ" dirty="0">
              <a:solidFill>
                <a:schemeClr val="accent2"/>
              </a:solidFill>
              <a:effectLst/>
            </a:endParaRPr>
          </a:p>
        </p:txBody>
      </p:sp>
      <p:pic>
        <p:nvPicPr>
          <p:cNvPr id="4" name="Picture 2" descr="C:\Users\Romana\AppData\Local\Microsoft\Windows\Temporary Internet Files\Content.IE5\7FCGX4DP\MC9003478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941168"/>
            <a:ext cx="1014070" cy="81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6121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 smtClean="0"/>
              <a:t>Určete prézentní kmen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Určete kmen supinový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dormire</a:t>
            </a:r>
            <a:endParaRPr lang="cs-CZ" b="1" dirty="0" smtClean="0">
              <a:solidFill>
                <a:srgbClr val="FF0000"/>
              </a:solidFill>
            </a:endParaRPr>
          </a:p>
          <a:p>
            <a:pPr marL="109728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r>
              <a:rPr lang="cs-CZ" b="1" dirty="0" err="1">
                <a:solidFill>
                  <a:srgbClr val="FF0000"/>
                </a:solidFill>
              </a:rPr>
              <a:t>m</a:t>
            </a:r>
            <a:r>
              <a:rPr lang="cs-CZ" b="1" dirty="0" err="1" smtClean="0">
                <a:solidFill>
                  <a:srgbClr val="FF0000"/>
                </a:solidFill>
              </a:rPr>
              <a:t>anere</a:t>
            </a:r>
            <a:endParaRPr lang="cs-CZ" b="1" dirty="0" smtClean="0">
              <a:solidFill>
                <a:srgbClr val="FF0000"/>
              </a:solidFill>
            </a:endParaRPr>
          </a:p>
          <a:p>
            <a:pPr marL="109728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r>
              <a:rPr lang="cs-CZ" b="1" dirty="0" err="1">
                <a:solidFill>
                  <a:srgbClr val="FF0000"/>
                </a:solidFill>
              </a:rPr>
              <a:t>c</a:t>
            </a:r>
            <a:r>
              <a:rPr lang="cs-CZ" b="1" dirty="0" err="1" smtClean="0">
                <a:solidFill>
                  <a:srgbClr val="FF0000"/>
                </a:solidFill>
              </a:rPr>
              <a:t>rescere</a:t>
            </a:r>
            <a:endParaRPr lang="cs-CZ" b="1" dirty="0" smtClean="0">
              <a:solidFill>
                <a:srgbClr val="FF0000"/>
              </a:solidFill>
            </a:endParaRPr>
          </a:p>
          <a:p>
            <a:pPr marL="109728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r>
              <a:rPr lang="cs-CZ" b="1" dirty="0" err="1" smtClean="0">
                <a:solidFill>
                  <a:srgbClr val="FF0000"/>
                </a:solidFill>
              </a:rPr>
              <a:t>navigare</a:t>
            </a:r>
            <a:endParaRPr lang="cs-CZ" b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4427985" y="1444294"/>
            <a:ext cx="4258816" cy="3941763"/>
          </a:xfrm>
        </p:spPr>
        <p:txBody>
          <a:bodyPr/>
          <a:lstStyle/>
          <a:p>
            <a:pPr lvl="0">
              <a:spcBef>
                <a:spcPts val="400"/>
              </a:spcBef>
            </a:pPr>
            <a:r>
              <a:rPr lang="cs-CZ" b="1" dirty="0" err="1">
                <a:solidFill>
                  <a:srgbClr val="00B050"/>
                </a:solidFill>
              </a:rPr>
              <a:t>d</a:t>
            </a:r>
            <a:r>
              <a:rPr lang="cs-CZ" b="1" dirty="0" err="1" smtClean="0">
                <a:solidFill>
                  <a:srgbClr val="00B050"/>
                </a:solidFill>
              </a:rPr>
              <a:t>ormio</a:t>
            </a:r>
            <a:r>
              <a:rPr lang="cs-CZ" b="1" dirty="0">
                <a:solidFill>
                  <a:srgbClr val="00B050"/>
                </a:solidFill>
              </a:rPr>
              <a:t>, -</a:t>
            </a:r>
            <a:r>
              <a:rPr lang="cs-CZ" b="1" dirty="0" err="1">
                <a:solidFill>
                  <a:srgbClr val="00B050"/>
                </a:solidFill>
              </a:rPr>
              <a:t>ire</a:t>
            </a:r>
            <a:r>
              <a:rPr lang="cs-CZ" b="1" dirty="0">
                <a:solidFill>
                  <a:srgbClr val="00B050"/>
                </a:solidFill>
              </a:rPr>
              <a:t>,-</a:t>
            </a:r>
            <a:r>
              <a:rPr lang="cs-CZ" b="1" dirty="0" err="1">
                <a:solidFill>
                  <a:srgbClr val="00B050"/>
                </a:solidFill>
              </a:rPr>
              <a:t>ivi</a:t>
            </a:r>
            <a:r>
              <a:rPr lang="cs-CZ" b="1" dirty="0">
                <a:solidFill>
                  <a:srgbClr val="00B050"/>
                </a:solidFill>
              </a:rPr>
              <a:t>,- </a:t>
            </a:r>
            <a:r>
              <a:rPr lang="cs-CZ" b="1" dirty="0" err="1">
                <a:solidFill>
                  <a:srgbClr val="00B050"/>
                </a:solidFill>
              </a:rPr>
              <a:t>itum</a:t>
            </a:r>
            <a:r>
              <a:rPr lang="cs-CZ" b="1" dirty="0">
                <a:solidFill>
                  <a:srgbClr val="00B050"/>
                </a:solidFill>
              </a:rPr>
              <a:t> </a:t>
            </a:r>
            <a:endParaRPr lang="cs-CZ" b="1" dirty="0" smtClean="0">
              <a:solidFill>
                <a:srgbClr val="00B050"/>
              </a:solidFill>
            </a:endParaRPr>
          </a:p>
          <a:p>
            <a:pPr marL="109728" lvl="0" indent="0">
              <a:spcBef>
                <a:spcPts val="400"/>
              </a:spcBef>
              <a:buNone/>
            </a:pPr>
            <a:endParaRPr lang="cs-CZ" b="1" dirty="0">
              <a:solidFill>
                <a:srgbClr val="00B050"/>
              </a:solidFill>
            </a:endParaRPr>
          </a:p>
          <a:p>
            <a:pPr>
              <a:spcBef>
                <a:spcPts val="400"/>
              </a:spcBef>
            </a:pPr>
            <a:r>
              <a:rPr lang="cs-CZ" b="1" dirty="0" err="1">
                <a:solidFill>
                  <a:srgbClr val="00B050"/>
                </a:solidFill>
              </a:rPr>
              <a:t>m</a:t>
            </a:r>
            <a:r>
              <a:rPr lang="cs-CZ" b="1" dirty="0" err="1" smtClean="0">
                <a:solidFill>
                  <a:srgbClr val="00B050"/>
                </a:solidFill>
              </a:rPr>
              <a:t>aneo</a:t>
            </a:r>
            <a:r>
              <a:rPr lang="cs-CZ" b="1" dirty="0">
                <a:solidFill>
                  <a:srgbClr val="00B050"/>
                </a:solidFill>
              </a:rPr>
              <a:t>, -</a:t>
            </a:r>
            <a:r>
              <a:rPr lang="cs-CZ" b="1" dirty="0" err="1">
                <a:solidFill>
                  <a:srgbClr val="00B050"/>
                </a:solidFill>
              </a:rPr>
              <a:t>ere</a:t>
            </a:r>
            <a:r>
              <a:rPr lang="cs-CZ" b="1" dirty="0">
                <a:solidFill>
                  <a:srgbClr val="00B050"/>
                </a:solidFill>
              </a:rPr>
              <a:t>, </a:t>
            </a:r>
            <a:r>
              <a:rPr lang="cs-CZ" b="1" dirty="0" err="1">
                <a:solidFill>
                  <a:srgbClr val="00B050"/>
                </a:solidFill>
              </a:rPr>
              <a:t>mansi</a:t>
            </a:r>
            <a:r>
              <a:rPr lang="cs-CZ" b="1" dirty="0">
                <a:solidFill>
                  <a:srgbClr val="00B050"/>
                </a:solidFill>
              </a:rPr>
              <a:t>, </a:t>
            </a:r>
            <a:r>
              <a:rPr lang="cs-CZ" b="1" dirty="0" err="1">
                <a:solidFill>
                  <a:srgbClr val="00B050"/>
                </a:solidFill>
              </a:rPr>
              <a:t>mansum</a:t>
            </a:r>
            <a:endParaRPr lang="cs-CZ" b="1" dirty="0">
              <a:solidFill>
                <a:srgbClr val="00B050"/>
              </a:solidFill>
            </a:endParaRPr>
          </a:p>
          <a:p>
            <a:pPr>
              <a:spcBef>
                <a:spcPts val="400"/>
              </a:spcBef>
            </a:pPr>
            <a:r>
              <a:rPr lang="cs-CZ" b="1" dirty="0" err="1">
                <a:solidFill>
                  <a:srgbClr val="00B050"/>
                </a:solidFill>
              </a:rPr>
              <a:t>c</a:t>
            </a:r>
            <a:r>
              <a:rPr lang="cs-CZ" b="1" dirty="0" err="1" smtClean="0">
                <a:solidFill>
                  <a:srgbClr val="00B050"/>
                </a:solidFill>
              </a:rPr>
              <a:t>resco</a:t>
            </a:r>
            <a:r>
              <a:rPr lang="cs-CZ" b="1" dirty="0">
                <a:solidFill>
                  <a:srgbClr val="00B050"/>
                </a:solidFill>
              </a:rPr>
              <a:t>, -</a:t>
            </a:r>
            <a:r>
              <a:rPr lang="cs-CZ" b="1" dirty="0" err="1">
                <a:solidFill>
                  <a:srgbClr val="00B050"/>
                </a:solidFill>
              </a:rPr>
              <a:t>ere</a:t>
            </a:r>
            <a:r>
              <a:rPr lang="cs-CZ" b="1" dirty="0">
                <a:solidFill>
                  <a:srgbClr val="00B050"/>
                </a:solidFill>
              </a:rPr>
              <a:t>, </a:t>
            </a:r>
            <a:r>
              <a:rPr lang="cs-CZ" b="1" dirty="0" err="1">
                <a:solidFill>
                  <a:srgbClr val="00B050"/>
                </a:solidFill>
              </a:rPr>
              <a:t>crevi</a:t>
            </a:r>
            <a:r>
              <a:rPr lang="cs-CZ" b="1" dirty="0">
                <a:solidFill>
                  <a:srgbClr val="00B050"/>
                </a:solidFill>
              </a:rPr>
              <a:t>, </a:t>
            </a:r>
            <a:r>
              <a:rPr lang="cs-CZ" b="1" dirty="0" err="1">
                <a:solidFill>
                  <a:srgbClr val="00B050"/>
                </a:solidFill>
              </a:rPr>
              <a:t>cretum</a:t>
            </a:r>
            <a:endParaRPr lang="cs-CZ" b="1" dirty="0">
              <a:solidFill>
                <a:srgbClr val="00B050"/>
              </a:solidFill>
            </a:endParaRPr>
          </a:p>
          <a:p>
            <a:pPr>
              <a:spcBef>
                <a:spcPts val="400"/>
              </a:spcBef>
            </a:pPr>
            <a:r>
              <a:rPr lang="cs-CZ" b="1" dirty="0" err="1">
                <a:solidFill>
                  <a:srgbClr val="00B050"/>
                </a:solidFill>
              </a:rPr>
              <a:t>n</a:t>
            </a:r>
            <a:r>
              <a:rPr lang="cs-CZ" b="1" dirty="0" err="1" smtClean="0">
                <a:solidFill>
                  <a:srgbClr val="00B050"/>
                </a:solidFill>
              </a:rPr>
              <a:t>avigo</a:t>
            </a:r>
            <a:r>
              <a:rPr lang="cs-CZ" b="1" dirty="0">
                <a:solidFill>
                  <a:srgbClr val="00B050"/>
                </a:solidFill>
              </a:rPr>
              <a:t>, -are, -</a:t>
            </a:r>
            <a:r>
              <a:rPr lang="cs-CZ" b="1" dirty="0" err="1">
                <a:solidFill>
                  <a:srgbClr val="00B050"/>
                </a:solidFill>
              </a:rPr>
              <a:t>avi</a:t>
            </a:r>
            <a:r>
              <a:rPr lang="cs-CZ" b="1" dirty="0" smtClean="0">
                <a:solidFill>
                  <a:srgbClr val="00B050"/>
                </a:solidFill>
              </a:rPr>
              <a:t>, -</a:t>
            </a:r>
            <a:r>
              <a:rPr lang="cs-CZ" b="1" dirty="0" err="1" smtClean="0">
                <a:solidFill>
                  <a:srgbClr val="00B050"/>
                </a:solidFill>
              </a:rPr>
              <a:t>tum</a:t>
            </a:r>
            <a:endParaRPr lang="cs-CZ" b="1" dirty="0">
              <a:solidFill>
                <a:srgbClr val="00B050"/>
              </a:solidFill>
            </a:endParaRPr>
          </a:p>
          <a:p>
            <a:endParaRPr lang="cs-CZ" dirty="0"/>
          </a:p>
        </p:txBody>
      </p:sp>
      <p:pic>
        <p:nvPicPr>
          <p:cNvPr id="1026" name="Picture 2" descr="C:\Users\Romana\AppData\Local\Microsoft\Windows\Temporary Internet Files\Content.IE5\CNSICRQU\MC90044190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38661"/>
            <a:ext cx="1520825" cy="179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8584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3200" dirty="0"/>
              <a:t>Utvořte k daným infinitivům </a:t>
            </a:r>
            <a:r>
              <a:rPr lang="cs-CZ" sz="3200" dirty="0" smtClean="0"/>
              <a:t>participia</a:t>
            </a:r>
            <a:r>
              <a:rPr lang="cs-CZ" sz="3200" dirty="0"/>
              <a:t>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2"/>
                </a:solidFill>
                <a:effectLst/>
              </a:rPr>
              <a:t>Úkol č. 2</a:t>
            </a:r>
            <a:endParaRPr lang="cs-CZ" dirty="0">
              <a:solidFill>
                <a:schemeClr val="accent2"/>
              </a:solidFill>
              <a:effectLst/>
            </a:endParaRPr>
          </a:p>
        </p:txBody>
      </p:sp>
      <p:pic>
        <p:nvPicPr>
          <p:cNvPr id="4" name="Picture 2" descr="C:\Users\Romana\AppData\Local\Microsoft\Windows\Temporary Internet Files\Content.IE5\7FCGX4DP\MC9003478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941168"/>
            <a:ext cx="1014070" cy="81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3929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5705925"/>
              </p:ext>
            </p:extLst>
          </p:nvPr>
        </p:nvGraphicFramePr>
        <p:xfrm>
          <a:off x="179510" y="1052736"/>
          <a:ext cx="8784980" cy="46805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96245"/>
                <a:gridCol w="2196245"/>
                <a:gridCol w="2196245"/>
                <a:gridCol w="2196245"/>
              </a:tblGrid>
              <a:tr h="6591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rgbClr val="FFFF00"/>
                          </a:solidFill>
                          <a:effectLst/>
                        </a:rPr>
                        <a:t>narrare</a:t>
                      </a:r>
                      <a:endParaRPr lang="cs-CZ" sz="24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rgbClr val="FFFF00"/>
                          </a:solidFill>
                          <a:effectLst/>
                        </a:rPr>
                        <a:t>scribere</a:t>
                      </a:r>
                      <a:endParaRPr lang="cs-CZ" sz="24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rgbClr val="FFFF00"/>
                          </a:solidFill>
                          <a:effectLst/>
                        </a:rPr>
                        <a:t>respondere</a:t>
                      </a:r>
                      <a:endParaRPr lang="cs-CZ" sz="24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404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Participium prézentu aktiva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404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Participium perfekta pasiva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404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Participium futura aktiva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533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86</TotalTime>
  <Words>447</Words>
  <Application>Microsoft Office PowerPoint</Application>
  <PresentationFormat>Předvádění na obrazovce (4:3)</PresentationFormat>
  <Paragraphs>141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Shluk</vt:lpstr>
      <vt:lpstr>Participia</vt:lpstr>
      <vt:lpstr>Participia − opakování </vt:lpstr>
      <vt:lpstr>Participium prézentu aktiva</vt:lpstr>
      <vt:lpstr>Participium perfekta pasiva</vt:lpstr>
      <vt:lpstr>Participium futura aktiva</vt:lpstr>
      <vt:lpstr>Úkol č. 1</vt:lpstr>
      <vt:lpstr>Prezentace aplikace PowerPoint</vt:lpstr>
      <vt:lpstr>Úkol č. 2</vt:lpstr>
      <vt:lpstr>Prezentace aplikace PowerPoint</vt:lpstr>
      <vt:lpstr>Prezentace aplikace PowerPoint</vt:lpstr>
      <vt:lpstr>Úkol č. 3</vt:lpstr>
      <vt:lpstr>Prezentace aplikace PowerPoint</vt:lpstr>
      <vt:lpstr>Úkol č. 4</vt:lpstr>
      <vt:lpstr>Prezentace aplikace PowerPoint</vt:lpstr>
      <vt:lpstr>Úkol č. 5</vt:lpstr>
      <vt:lpstr> Discipuli magistro pulchram epistulam scripserunt. </vt:lpstr>
      <vt:lpstr> Bella multas urbes deleverunt et delebunt. </vt:lpstr>
      <vt:lpstr>Úkol č. 6</vt:lpstr>
      <vt:lpstr>Použité zdroje: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Participia</dc:title>
  <dc:creator>Romana</dc:creator>
  <cp:lastModifiedBy>novakrom</cp:lastModifiedBy>
  <cp:revision>22</cp:revision>
  <dcterms:created xsi:type="dcterms:W3CDTF">2013-08-30T14:29:54Z</dcterms:created>
  <dcterms:modified xsi:type="dcterms:W3CDTF">2014-04-02T10:29:29Z</dcterms:modified>
</cp:coreProperties>
</file>