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78" r:id="rId7"/>
    <p:sldId id="279" r:id="rId8"/>
    <p:sldId id="262" r:id="rId9"/>
    <p:sldId id="268" r:id="rId10"/>
    <p:sldId id="281" r:id="rId11"/>
    <p:sldId id="282" r:id="rId12"/>
    <p:sldId id="283" r:id="rId13"/>
    <p:sldId id="284" r:id="rId14"/>
    <p:sldId id="285" r:id="rId15"/>
    <p:sldId id="280" r:id="rId16"/>
    <p:sldId id="276" r:id="rId17"/>
    <p:sldId id="277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</a:rPr>
              <a:t>Verba </a:t>
            </a:r>
            <a:r>
              <a:rPr lang="cs-CZ" dirty="0" smtClean="0">
                <a:solidFill>
                  <a:schemeClr val="accent2"/>
                </a:solidFill>
                <a:latin typeface="Times New Roman"/>
                <a:cs typeface="Times New Roman"/>
              </a:rPr>
              <a:t>− </a:t>
            </a:r>
            <a:r>
              <a:rPr lang="cs-CZ" dirty="0" smtClean="0">
                <a:solidFill>
                  <a:schemeClr val="accent2"/>
                </a:solidFill>
              </a:rPr>
              <a:t>perfektum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/>
              <a:t>Autor: Romana Nováková</a:t>
            </a:r>
          </a:p>
          <a:p>
            <a:pPr algn="ctr"/>
            <a:r>
              <a:rPr lang="cs-CZ" dirty="0"/>
              <a:t>Gymnázium K. V. Raise, Hlinsko, Adámkova 55</a:t>
            </a:r>
          </a:p>
          <a:p>
            <a:pPr algn="ctr"/>
            <a:r>
              <a:rPr lang="cs-CZ" smtClean="0"/>
              <a:t>Prosinec </a:t>
            </a:r>
            <a:r>
              <a:rPr lang="cs-CZ" dirty="0"/>
              <a:t>2013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65343"/>
            <a:ext cx="64389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940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>
                <a:solidFill>
                  <a:schemeClr val="accent2"/>
                </a:solidFill>
              </a:rPr>
              <a:t>laudo</a:t>
            </a:r>
            <a:r>
              <a:rPr lang="cs-CZ" dirty="0" smtClean="0">
                <a:solidFill>
                  <a:schemeClr val="accent2"/>
                </a:solidFill>
              </a:rPr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laudare</a:t>
            </a:r>
            <a:r>
              <a:rPr lang="cs-CZ" dirty="0" smtClean="0">
                <a:solidFill>
                  <a:schemeClr val="accent2"/>
                </a:solidFill>
              </a:rPr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laudavi</a:t>
            </a:r>
            <a:r>
              <a:rPr lang="cs-CZ" dirty="0" smtClean="0">
                <a:solidFill>
                  <a:schemeClr val="accent2"/>
                </a:solidFill>
              </a:rPr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laudatum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Určete konjugaci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cs-CZ" dirty="0"/>
              <a:t>Zachovejte osobu a číslo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179512" y="1444294"/>
            <a:ext cx="4608512" cy="3941763"/>
          </a:xfrm>
        </p:spPr>
        <p:txBody>
          <a:bodyPr>
            <a:noAutofit/>
          </a:bodyPr>
          <a:lstStyle/>
          <a:p>
            <a:r>
              <a:rPr lang="cs-CZ" b="1" dirty="0"/>
              <a:t>Indikativ perfekta </a:t>
            </a:r>
            <a:r>
              <a:rPr lang="cs-CZ" b="1" dirty="0" smtClean="0"/>
              <a:t>aktiva</a:t>
            </a:r>
          </a:p>
          <a:p>
            <a:r>
              <a:rPr lang="cs-CZ" b="1" dirty="0"/>
              <a:t>Indikativ plusquamperfekta </a:t>
            </a:r>
            <a:r>
              <a:rPr lang="cs-CZ" b="1" dirty="0" smtClean="0"/>
              <a:t>aktiva</a:t>
            </a:r>
          </a:p>
          <a:p>
            <a:r>
              <a:rPr lang="cs-CZ" b="1" dirty="0"/>
              <a:t>Indikativ futura </a:t>
            </a:r>
            <a:r>
              <a:rPr lang="cs-CZ" b="1" dirty="0" smtClean="0"/>
              <a:t>II.</a:t>
            </a:r>
            <a:r>
              <a:rPr lang="cs-CZ" dirty="0"/>
              <a:t> </a:t>
            </a:r>
            <a:r>
              <a:rPr lang="cs-CZ" dirty="0" smtClean="0"/>
              <a:t>a</a:t>
            </a:r>
            <a:r>
              <a:rPr lang="cs-CZ" b="1" dirty="0" smtClean="0"/>
              <a:t>ktiva</a:t>
            </a:r>
          </a:p>
          <a:p>
            <a:r>
              <a:rPr lang="cs-CZ" b="1" dirty="0"/>
              <a:t>Konjunktiv perfekta </a:t>
            </a:r>
            <a:r>
              <a:rPr lang="cs-CZ" b="1" dirty="0" smtClean="0"/>
              <a:t>aktiva</a:t>
            </a:r>
          </a:p>
          <a:p>
            <a:r>
              <a:rPr lang="cs-CZ" b="1" dirty="0"/>
              <a:t>Konjunktiv plusquamperfekta </a:t>
            </a:r>
            <a:r>
              <a:rPr lang="cs-CZ" b="1" dirty="0" smtClean="0"/>
              <a:t>aktiva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6016" y="1444294"/>
            <a:ext cx="3970784" cy="3941763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l</a:t>
            </a:r>
            <a:r>
              <a:rPr lang="cs-CZ" b="1" dirty="0" err="1" smtClean="0">
                <a:solidFill>
                  <a:srgbClr val="FF0000"/>
                </a:solidFill>
              </a:rPr>
              <a:t>audavistis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109728" indent="0">
              <a:spcBef>
                <a:spcPts val="400"/>
              </a:spcBef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00B050"/>
                </a:solidFill>
              </a:rPr>
              <a:t>l</a:t>
            </a:r>
            <a:r>
              <a:rPr lang="cs-CZ" b="1" dirty="0" err="1" smtClean="0">
                <a:solidFill>
                  <a:srgbClr val="00B050"/>
                </a:solidFill>
              </a:rPr>
              <a:t>audaveratis</a:t>
            </a:r>
            <a:endParaRPr lang="cs-CZ" b="1" dirty="0" smtClean="0">
              <a:solidFill>
                <a:srgbClr val="00B05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l</a:t>
            </a:r>
            <a:r>
              <a:rPr lang="cs-CZ" b="1" dirty="0" err="1" smtClean="0">
                <a:solidFill>
                  <a:srgbClr val="FF0000"/>
                </a:solidFill>
              </a:rPr>
              <a:t>audaveritis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FF0000"/>
                </a:solidFill>
              </a:rPr>
              <a:t>laudaveritis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laudavissetis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Romana\AppData\Local\Microsoft\Windows\Temporary Internet Files\Content.IE5\7FCGX4DP\MC9003910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047732"/>
            <a:ext cx="119009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080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 smtClean="0">
                <a:solidFill>
                  <a:schemeClr val="accent2"/>
                </a:solidFill>
              </a:rPr>
              <a:t>floreo</a:t>
            </a:r>
            <a:r>
              <a:rPr lang="cs-CZ" dirty="0" smtClean="0">
                <a:solidFill>
                  <a:schemeClr val="accent2"/>
                </a:solidFill>
              </a:rPr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florere</a:t>
            </a:r>
            <a:r>
              <a:rPr lang="cs-CZ" dirty="0" smtClean="0">
                <a:solidFill>
                  <a:schemeClr val="accent2"/>
                </a:solidFill>
              </a:rPr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florui</a:t>
            </a:r>
            <a:r>
              <a:rPr lang="cs-CZ" dirty="0" smtClean="0">
                <a:solidFill>
                  <a:schemeClr val="accent2"/>
                </a:solidFill>
              </a:rPr>
              <a:t>, -----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Určete konjugaci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cs-CZ" dirty="0"/>
              <a:t>Zachovejte osobu a číslo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179512" y="1444294"/>
            <a:ext cx="4608512" cy="3941763"/>
          </a:xfrm>
        </p:spPr>
        <p:txBody>
          <a:bodyPr>
            <a:noAutofit/>
          </a:bodyPr>
          <a:lstStyle/>
          <a:p>
            <a:r>
              <a:rPr lang="cs-CZ" b="1" dirty="0"/>
              <a:t>Indikativ perfekta </a:t>
            </a:r>
            <a:r>
              <a:rPr lang="cs-CZ" b="1" dirty="0" smtClean="0"/>
              <a:t>aktiva</a:t>
            </a:r>
          </a:p>
          <a:p>
            <a:r>
              <a:rPr lang="cs-CZ" b="1" dirty="0"/>
              <a:t>Indikativ plusquamperfekta </a:t>
            </a:r>
            <a:r>
              <a:rPr lang="cs-CZ" b="1" dirty="0" smtClean="0"/>
              <a:t>aktiva</a:t>
            </a:r>
          </a:p>
          <a:p>
            <a:r>
              <a:rPr lang="cs-CZ" b="1" dirty="0"/>
              <a:t>Indikativ futura </a:t>
            </a:r>
            <a:r>
              <a:rPr lang="cs-CZ" b="1" dirty="0" smtClean="0"/>
              <a:t>II.</a:t>
            </a:r>
            <a:r>
              <a:rPr lang="cs-CZ" dirty="0"/>
              <a:t> </a:t>
            </a:r>
            <a:r>
              <a:rPr lang="cs-CZ" dirty="0" smtClean="0"/>
              <a:t>a</a:t>
            </a:r>
            <a:r>
              <a:rPr lang="cs-CZ" b="1" dirty="0" smtClean="0"/>
              <a:t>ktiva</a:t>
            </a:r>
          </a:p>
          <a:p>
            <a:r>
              <a:rPr lang="cs-CZ" b="1" dirty="0"/>
              <a:t>Konjunktiv perfekta </a:t>
            </a:r>
            <a:r>
              <a:rPr lang="cs-CZ" b="1" dirty="0" smtClean="0"/>
              <a:t>aktiva</a:t>
            </a:r>
          </a:p>
          <a:p>
            <a:r>
              <a:rPr lang="cs-CZ" b="1" dirty="0"/>
              <a:t>Konjunktiv plusquamperfekta </a:t>
            </a:r>
            <a:r>
              <a:rPr lang="cs-CZ" b="1" dirty="0" smtClean="0"/>
              <a:t>aktiva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6016" y="1444294"/>
            <a:ext cx="3970784" cy="3941763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f</a:t>
            </a:r>
            <a:r>
              <a:rPr lang="cs-CZ" b="1" dirty="0" err="1" smtClean="0">
                <a:solidFill>
                  <a:srgbClr val="FF0000"/>
                </a:solidFill>
              </a:rPr>
              <a:t>loruerunt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109728" indent="0">
              <a:spcBef>
                <a:spcPts val="400"/>
              </a:spcBef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f</a:t>
            </a:r>
            <a:r>
              <a:rPr lang="cs-CZ" b="1" dirty="0" err="1" smtClean="0">
                <a:solidFill>
                  <a:srgbClr val="FF0000"/>
                </a:solidFill>
              </a:rPr>
              <a:t>loruerant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00B050"/>
                </a:solidFill>
              </a:rPr>
              <a:t>f</a:t>
            </a:r>
            <a:r>
              <a:rPr lang="cs-CZ" b="1" dirty="0" err="1" smtClean="0">
                <a:solidFill>
                  <a:srgbClr val="00B050"/>
                </a:solidFill>
              </a:rPr>
              <a:t>loruerint</a:t>
            </a:r>
            <a:endParaRPr lang="cs-CZ" b="1" dirty="0" smtClean="0">
              <a:solidFill>
                <a:srgbClr val="00B05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f</a:t>
            </a:r>
            <a:r>
              <a:rPr lang="cs-CZ" b="1" dirty="0" err="1" smtClean="0">
                <a:solidFill>
                  <a:srgbClr val="FF0000"/>
                </a:solidFill>
              </a:rPr>
              <a:t>loruerint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109728" indent="0">
              <a:spcBef>
                <a:spcPts val="400"/>
              </a:spcBef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floruissent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Romana\AppData\Local\Microsoft\Windows\Temporary Internet Files\Content.IE5\7FCGX4DP\MC9003910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047732"/>
            <a:ext cx="119009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156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>
                <a:solidFill>
                  <a:schemeClr val="accent2"/>
                </a:solidFill>
              </a:rPr>
              <a:t>muto</a:t>
            </a:r>
            <a:r>
              <a:rPr lang="cs-CZ" dirty="0" smtClean="0">
                <a:solidFill>
                  <a:schemeClr val="accent2"/>
                </a:solidFill>
              </a:rPr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mutare</a:t>
            </a:r>
            <a:r>
              <a:rPr lang="cs-CZ" dirty="0" smtClean="0">
                <a:solidFill>
                  <a:schemeClr val="accent2"/>
                </a:solidFill>
              </a:rPr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mutavi</a:t>
            </a:r>
            <a:r>
              <a:rPr lang="cs-CZ" dirty="0" smtClean="0">
                <a:solidFill>
                  <a:schemeClr val="accent2"/>
                </a:solidFill>
              </a:rPr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mutatum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Určete konjugaci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cs-CZ" dirty="0"/>
              <a:t>Zachovejte osobu a číslo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179512" y="1444294"/>
            <a:ext cx="4608512" cy="3941763"/>
          </a:xfrm>
        </p:spPr>
        <p:txBody>
          <a:bodyPr>
            <a:noAutofit/>
          </a:bodyPr>
          <a:lstStyle/>
          <a:p>
            <a:r>
              <a:rPr lang="cs-CZ" b="1" dirty="0"/>
              <a:t>Indikativ perfekta </a:t>
            </a:r>
            <a:r>
              <a:rPr lang="cs-CZ" b="1" dirty="0" smtClean="0"/>
              <a:t>aktiva</a:t>
            </a:r>
          </a:p>
          <a:p>
            <a:r>
              <a:rPr lang="cs-CZ" b="1" dirty="0"/>
              <a:t>Indikativ plusquamperfekta </a:t>
            </a:r>
            <a:r>
              <a:rPr lang="cs-CZ" b="1" dirty="0" smtClean="0"/>
              <a:t>aktiva</a:t>
            </a:r>
          </a:p>
          <a:p>
            <a:r>
              <a:rPr lang="cs-CZ" b="1" dirty="0"/>
              <a:t>Indikativ futura </a:t>
            </a:r>
            <a:r>
              <a:rPr lang="cs-CZ" b="1" dirty="0" smtClean="0"/>
              <a:t>II.</a:t>
            </a:r>
            <a:r>
              <a:rPr lang="cs-CZ" dirty="0"/>
              <a:t> </a:t>
            </a:r>
            <a:r>
              <a:rPr lang="cs-CZ" dirty="0" smtClean="0"/>
              <a:t>a</a:t>
            </a:r>
            <a:r>
              <a:rPr lang="cs-CZ" b="1" dirty="0" smtClean="0"/>
              <a:t>ktiva</a:t>
            </a:r>
          </a:p>
          <a:p>
            <a:r>
              <a:rPr lang="cs-CZ" b="1" dirty="0"/>
              <a:t>Konjunktiv perfekta </a:t>
            </a:r>
            <a:r>
              <a:rPr lang="cs-CZ" b="1" dirty="0" smtClean="0"/>
              <a:t>aktiva</a:t>
            </a:r>
          </a:p>
          <a:p>
            <a:r>
              <a:rPr lang="cs-CZ" b="1" dirty="0"/>
              <a:t>Konjunktiv plusquamperfekta </a:t>
            </a:r>
            <a:r>
              <a:rPr lang="cs-CZ" b="1" dirty="0" smtClean="0"/>
              <a:t>aktiva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6016" y="1444294"/>
            <a:ext cx="3970784" cy="3941763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mutavi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109728" indent="0">
              <a:spcBef>
                <a:spcPts val="400"/>
              </a:spcBef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FF0000"/>
                </a:solidFill>
              </a:rPr>
              <a:t>mutaveram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m</a:t>
            </a:r>
            <a:r>
              <a:rPr lang="cs-CZ" b="1" dirty="0" err="1" smtClean="0">
                <a:solidFill>
                  <a:srgbClr val="FF0000"/>
                </a:solidFill>
              </a:rPr>
              <a:t>utavero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00B050"/>
                </a:solidFill>
              </a:rPr>
              <a:t>m</a:t>
            </a:r>
            <a:r>
              <a:rPr lang="cs-CZ" b="1" dirty="0" err="1" smtClean="0">
                <a:solidFill>
                  <a:srgbClr val="00B050"/>
                </a:solidFill>
              </a:rPr>
              <a:t>utaverim</a:t>
            </a:r>
            <a:endParaRPr lang="cs-CZ" b="1" dirty="0" smtClean="0">
              <a:solidFill>
                <a:srgbClr val="00B050"/>
              </a:solidFill>
            </a:endParaRPr>
          </a:p>
          <a:p>
            <a:pPr marL="109728" indent="0">
              <a:spcBef>
                <a:spcPts val="400"/>
              </a:spcBef>
              <a:buNone/>
            </a:pPr>
            <a:endParaRPr lang="cs-CZ" b="1" dirty="0" smtClean="0">
              <a:solidFill>
                <a:srgbClr val="00B05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mutavissem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Romana\AppData\Local\Microsoft\Windows\Temporary Internet Files\Content.IE5\7FCGX4DP\MC9003910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047732"/>
            <a:ext cx="119009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66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 smtClean="0">
                <a:solidFill>
                  <a:schemeClr val="accent2"/>
                </a:solidFill>
              </a:rPr>
              <a:t>amo</a:t>
            </a:r>
            <a:r>
              <a:rPr lang="cs-CZ" dirty="0" smtClean="0">
                <a:solidFill>
                  <a:schemeClr val="accent2"/>
                </a:solidFill>
              </a:rPr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amare</a:t>
            </a:r>
            <a:r>
              <a:rPr lang="cs-CZ" dirty="0" smtClean="0">
                <a:solidFill>
                  <a:schemeClr val="accent2"/>
                </a:solidFill>
              </a:rPr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amavi</a:t>
            </a:r>
            <a:r>
              <a:rPr lang="cs-CZ" dirty="0" smtClean="0">
                <a:solidFill>
                  <a:schemeClr val="accent2"/>
                </a:solidFill>
              </a:rPr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amatum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Určete konjugaci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cs-CZ" dirty="0"/>
              <a:t>Zachovejte osobu a číslo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179512" y="1444294"/>
            <a:ext cx="4608512" cy="3941763"/>
          </a:xfrm>
        </p:spPr>
        <p:txBody>
          <a:bodyPr>
            <a:noAutofit/>
          </a:bodyPr>
          <a:lstStyle/>
          <a:p>
            <a:r>
              <a:rPr lang="cs-CZ" b="1" dirty="0"/>
              <a:t>Indikativ perfekta </a:t>
            </a:r>
            <a:r>
              <a:rPr lang="cs-CZ" b="1" dirty="0" smtClean="0"/>
              <a:t>aktiva</a:t>
            </a:r>
          </a:p>
          <a:p>
            <a:r>
              <a:rPr lang="cs-CZ" b="1" dirty="0"/>
              <a:t>Indikativ plusquamperfekta </a:t>
            </a:r>
            <a:r>
              <a:rPr lang="cs-CZ" b="1" dirty="0" smtClean="0"/>
              <a:t>aktiva</a:t>
            </a:r>
          </a:p>
          <a:p>
            <a:r>
              <a:rPr lang="cs-CZ" b="1" dirty="0"/>
              <a:t>Indikativ futura </a:t>
            </a:r>
            <a:r>
              <a:rPr lang="cs-CZ" b="1" dirty="0" smtClean="0"/>
              <a:t>II.</a:t>
            </a:r>
            <a:r>
              <a:rPr lang="cs-CZ" dirty="0"/>
              <a:t> </a:t>
            </a:r>
            <a:r>
              <a:rPr lang="cs-CZ" dirty="0" smtClean="0"/>
              <a:t>a</a:t>
            </a:r>
            <a:r>
              <a:rPr lang="cs-CZ" b="1" dirty="0" smtClean="0"/>
              <a:t>ktiva</a:t>
            </a:r>
          </a:p>
          <a:p>
            <a:r>
              <a:rPr lang="cs-CZ" b="1" dirty="0"/>
              <a:t>Konjunktiv perfekta </a:t>
            </a:r>
            <a:r>
              <a:rPr lang="cs-CZ" b="1" dirty="0" smtClean="0"/>
              <a:t>aktiva</a:t>
            </a:r>
          </a:p>
          <a:p>
            <a:r>
              <a:rPr lang="cs-CZ" b="1" dirty="0"/>
              <a:t>Konjunktiv plusquamperfekta </a:t>
            </a:r>
            <a:r>
              <a:rPr lang="cs-CZ" b="1" dirty="0" smtClean="0"/>
              <a:t>aktiva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6016" y="1444294"/>
            <a:ext cx="3970784" cy="3941763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a</a:t>
            </a:r>
            <a:r>
              <a:rPr lang="cs-CZ" b="1" dirty="0" err="1" smtClean="0">
                <a:solidFill>
                  <a:srgbClr val="FF0000"/>
                </a:solidFill>
              </a:rPr>
              <a:t>mavisti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109728" indent="0">
              <a:spcBef>
                <a:spcPts val="400"/>
              </a:spcBef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a</a:t>
            </a:r>
            <a:r>
              <a:rPr lang="cs-CZ" b="1" dirty="0" err="1" smtClean="0">
                <a:solidFill>
                  <a:srgbClr val="FF0000"/>
                </a:solidFill>
              </a:rPr>
              <a:t>maveras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a</a:t>
            </a:r>
            <a:r>
              <a:rPr lang="cs-CZ" b="1" dirty="0" err="1" smtClean="0">
                <a:solidFill>
                  <a:srgbClr val="FF0000"/>
                </a:solidFill>
              </a:rPr>
              <a:t>maveris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a</a:t>
            </a:r>
            <a:r>
              <a:rPr lang="cs-CZ" b="1" dirty="0" err="1" smtClean="0">
                <a:solidFill>
                  <a:srgbClr val="FF0000"/>
                </a:solidFill>
              </a:rPr>
              <a:t>maveris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109728" indent="0">
              <a:spcBef>
                <a:spcPts val="400"/>
              </a:spcBef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00B050"/>
                </a:solidFill>
              </a:rPr>
              <a:t>amavisses</a:t>
            </a:r>
            <a:endParaRPr lang="cs-CZ" b="1" dirty="0">
              <a:solidFill>
                <a:srgbClr val="00B050"/>
              </a:solidFill>
            </a:endParaRPr>
          </a:p>
        </p:txBody>
      </p:sp>
      <p:pic>
        <p:nvPicPr>
          <p:cNvPr id="7" name="Picture 2" descr="C:\Users\Romana\AppData\Local\Microsoft\Windows\Temporary Internet Files\Content.IE5\7FCGX4DP\MC9003910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047732"/>
            <a:ext cx="119009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512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 smtClean="0">
                <a:solidFill>
                  <a:schemeClr val="accent2"/>
                </a:solidFill>
              </a:rPr>
              <a:t>facio</a:t>
            </a:r>
            <a:r>
              <a:rPr lang="cs-CZ" dirty="0" smtClean="0">
                <a:solidFill>
                  <a:schemeClr val="accent2"/>
                </a:solidFill>
              </a:rPr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facere</a:t>
            </a:r>
            <a:r>
              <a:rPr lang="cs-CZ" dirty="0" smtClean="0">
                <a:solidFill>
                  <a:schemeClr val="accent2"/>
                </a:solidFill>
              </a:rPr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feci</a:t>
            </a:r>
            <a:r>
              <a:rPr lang="cs-CZ" dirty="0" smtClean="0">
                <a:solidFill>
                  <a:schemeClr val="accent2"/>
                </a:solidFill>
              </a:rPr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factum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Určete konjugaci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cs-CZ" dirty="0"/>
              <a:t>Zachovejte osobu a číslo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179512" y="1444294"/>
            <a:ext cx="4608512" cy="3941763"/>
          </a:xfrm>
        </p:spPr>
        <p:txBody>
          <a:bodyPr>
            <a:noAutofit/>
          </a:bodyPr>
          <a:lstStyle/>
          <a:p>
            <a:r>
              <a:rPr lang="cs-CZ" b="1" dirty="0"/>
              <a:t>Indikativ perfekta </a:t>
            </a:r>
            <a:r>
              <a:rPr lang="cs-CZ" b="1" dirty="0" smtClean="0"/>
              <a:t>aktiva</a:t>
            </a:r>
          </a:p>
          <a:p>
            <a:r>
              <a:rPr lang="cs-CZ" b="1" dirty="0"/>
              <a:t>Indikativ plusquamperfekta </a:t>
            </a:r>
            <a:r>
              <a:rPr lang="cs-CZ" b="1" dirty="0" smtClean="0"/>
              <a:t>aktiva</a:t>
            </a:r>
          </a:p>
          <a:p>
            <a:r>
              <a:rPr lang="cs-CZ" b="1" dirty="0"/>
              <a:t>Indikativ futura </a:t>
            </a:r>
            <a:r>
              <a:rPr lang="cs-CZ" b="1" dirty="0" smtClean="0"/>
              <a:t>II.</a:t>
            </a:r>
            <a:r>
              <a:rPr lang="cs-CZ" dirty="0"/>
              <a:t> </a:t>
            </a:r>
            <a:r>
              <a:rPr lang="cs-CZ" dirty="0" smtClean="0"/>
              <a:t>a</a:t>
            </a:r>
            <a:r>
              <a:rPr lang="cs-CZ" b="1" dirty="0" smtClean="0"/>
              <a:t>ktiva</a:t>
            </a:r>
          </a:p>
          <a:p>
            <a:r>
              <a:rPr lang="cs-CZ" b="1" dirty="0"/>
              <a:t>Konjunktiv perfekta </a:t>
            </a:r>
            <a:r>
              <a:rPr lang="cs-CZ" b="1" dirty="0" smtClean="0"/>
              <a:t>aktiva</a:t>
            </a:r>
          </a:p>
          <a:p>
            <a:r>
              <a:rPr lang="cs-CZ" b="1" dirty="0"/>
              <a:t>Konjunktiv plusquamperfekta </a:t>
            </a:r>
            <a:r>
              <a:rPr lang="cs-CZ" b="1" dirty="0" smtClean="0"/>
              <a:t>aktiva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6016" y="1444294"/>
            <a:ext cx="3970784" cy="3941763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00B050"/>
                </a:solidFill>
              </a:rPr>
              <a:t>f</a:t>
            </a:r>
            <a:r>
              <a:rPr lang="cs-CZ" b="1" dirty="0" err="1" smtClean="0">
                <a:solidFill>
                  <a:srgbClr val="00B050"/>
                </a:solidFill>
              </a:rPr>
              <a:t>ecit</a:t>
            </a:r>
            <a:endParaRPr lang="cs-CZ" b="1" dirty="0" smtClean="0">
              <a:solidFill>
                <a:srgbClr val="00B050"/>
              </a:solidFill>
            </a:endParaRPr>
          </a:p>
          <a:p>
            <a:pPr marL="109728" indent="0">
              <a:spcBef>
                <a:spcPts val="400"/>
              </a:spcBef>
              <a:buNone/>
            </a:pPr>
            <a:endParaRPr lang="cs-CZ" b="1" dirty="0" smtClean="0">
              <a:solidFill>
                <a:srgbClr val="00B05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f</a:t>
            </a:r>
            <a:r>
              <a:rPr lang="cs-CZ" b="1" dirty="0" err="1" smtClean="0">
                <a:solidFill>
                  <a:srgbClr val="FF0000"/>
                </a:solidFill>
              </a:rPr>
              <a:t>ecerat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f</a:t>
            </a:r>
            <a:r>
              <a:rPr lang="cs-CZ" b="1" dirty="0" err="1" smtClean="0">
                <a:solidFill>
                  <a:srgbClr val="FF0000"/>
                </a:solidFill>
              </a:rPr>
              <a:t>ecerit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f</a:t>
            </a:r>
            <a:r>
              <a:rPr lang="cs-CZ" b="1" dirty="0" err="1" smtClean="0">
                <a:solidFill>
                  <a:srgbClr val="FF0000"/>
                </a:solidFill>
              </a:rPr>
              <a:t>ecerit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109728" indent="0">
              <a:spcBef>
                <a:spcPts val="400"/>
              </a:spcBef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fecisset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Romana\AppData\Local\Microsoft\Windows\Temporary Internet Files\Content.IE5\7FCGX4DP\MC9003910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047732"/>
            <a:ext cx="119009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843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629484"/>
              </p:ext>
            </p:extLst>
          </p:nvPr>
        </p:nvGraphicFramePr>
        <p:xfrm>
          <a:off x="107504" y="1124744"/>
          <a:ext cx="8928992" cy="4320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204"/>
                <a:gridCol w="1767197"/>
                <a:gridCol w="1767197"/>
                <a:gridCol w="1767197"/>
                <a:gridCol w="1767197"/>
              </a:tblGrid>
              <a:tr h="1290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Indikativ prézentu aktiva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Indikativ prézentu pasiva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Indikativ imperfekta aktiva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Indikativ imperfekta pasiva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Indikativ futura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aktiva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9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narravimus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narraveramus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narraverimus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narraverimus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narravissemus</a:t>
                      </a:r>
                    </a:p>
                  </a:txBody>
                  <a:tcPr marL="68580" marR="68580" marT="0" marB="0"/>
                </a:tc>
              </a:tr>
              <a:tr h="499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laudavistis</a:t>
                      </a:r>
                      <a:endParaRPr lang="cs-CZ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laudaveratis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laudaveritis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laudaveritis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laudavissetis</a:t>
                      </a:r>
                    </a:p>
                  </a:txBody>
                  <a:tcPr marL="68580" marR="68580" marT="0" marB="0"/>
                </a:tc>
              </a:tr>
              <a:tr h="499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floruerunt</a:t>
                      </a:r>
                      <a:endParaRPr lang="cs-CZ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floruerant</a:t>
                      </a:r>
                      <a:endParaRPr lang="cs-CZ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floruerint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floruerint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floruissent</a:t>
                      </a:r>
                    </a:p>
                  </a:txBody>
                  <a:tcPr marL="68580" marR="68580" marT="0" marB="0"/>
                </a:tc>
              </a:tr>
              <a:tr h="499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mutavi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mutaveram</a:t>
                      </a:r>
                      <a:endParaRPr lang="cs-CZ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mutavero</a:t>
                      </a:r>
                      <a:endParaRPr lang="cs-CZ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mutaverim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mutavissem</a:t>
                      </a:r>
                    </a:p>
                  </a:txBody>
                  <a:tcPr marL="68580" marR="68580" marT="0" marB="0"/>
                </a:tc>
              </a:tr>
              <a:tr h="533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amavisti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amaveras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amaveris</a:t>
                      </a:r>
                      <a:endParaRPr lang="cs-CZ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amaveris</a:t>
                      </a:r>
                      <a:endParaRPr lang="cs-CZ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amavisses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9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fecit</a:t>
                      </a:r>
                      <a:endParaRPr lang="cs-CZ" sz="1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fecerat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fecerit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fecerit</a:t>
                      </a:r>
                      <a:endParaRPr lang="cs-CZ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fecisset</a:t>
                      </a:r>
                      <a:endParaRPr lang="cs-CZ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15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2967335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3200" b="1" dirty="0">
                <a:solidFill>
                  <a:schemeClr val="accent2"/>
                </a:solidFill>
              </a:rPr>
              <a:t>Vyhledejte ve slovníku příklady dalších sloves z jednotlivých konjugací (časujte v uvedených tvarech).</a:t>
            </a:r>
          </a:p>
        </p:txBody>
      </p:sp>
      <p:pic>
        <p:nvPicPr>
          <p:cNvPr id="3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010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cs-CZ" sz="1600" dirty="0"/>
              <a:t>BLAŽEK, František. </a:t>
            </a:r>
            <a:r>
              <a:rPr lang="cs-CZ" sz="1600" i="1" dirty="0"/>
              <a:t>Latinská cvičebnice</a:t>
            </a:r>
            <a:r>
              <a:rPr lang="cs-CZ" sz="1600" dirty="0"/>
              <a:t>. 1. vyd. Plzeň: VESET, 1992. ISBN neuvedeno.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PIHLÍK, Petr. </a:t>
            </a:r>
            <a:r>
              <a:rPr lang="cs-CZ" sz="1600" i="1" dirty="0"/>
              <a:t>Latinská gramatika</a:t>
            </a:r>
            <a:r>
              <a:rPr lang="cs-CZ" sz="1600" dirty="0"/>
              <a:t>. 1. vyd. Plzeň: </a:t>
            </a:r>
            <a:r>
              <a:rPr lang="cs-CZ" sz="1600" dirty="0" err="1"/>
              <a:t>Veset</a:t>
            </a:r>
            <a:r>
              <a:rPr lang="cs-CZ" sz="1600" dirty="0"/>
              <a:t>, 1992, 113 s. ISBN </a:t>
            </a:r>
            <a:r>
              <a:rPr lang="cs-CZ" sz="1600" dirty="0" smtClean="0"/>
              <a:t>neuvedeno.</a:t>
            </a:r>
          </a:p>
          <a:p>
            <a:pPr>
              <a:buFont typeface="+mj-lt"/>
              <a:buAutoNum type="arabicPeriod"/>
            </a:pPr>
            <a:r>
              <a:rPr lang="cs-CZ" sz="1600" dirty="0" smtClean="0"/>
              <a:t>Galerie MS Office</a:t>
            </a:r>
            <a:endParaRPr lang="cs-CZ" sz="1600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07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sloveso</a:t>
            </a:r>
          </a:p>
          <a:p>
            <a:r>
              <a:rPr lang="cs-CZ" dirty="0" smtClean="0"/>
              <a:t>časování = </a:t>
            </a:r>
            <a:r>
              <a:rPr lang="cs-CZ" dirty="0" smtClean="0">
                <a:solidFill>
                  <a:srgbClr val="FF0000"/>
                </a:solidFill>
              </a:rPr>
              <a:t>konjugace</a:t>
            </a:r>
            <a:r>
              <a:rPr lang="cs-CZ" dirty="0" smtClean="0"/>
              <a:t> (</a:t>
            </a:r>
            <a:r>
              <a:rPr lang="cs-CZ" dirty="0" err="1" smtClean="0"/>
              <a:t>coniugatio</a:t>
            </a:r>
            <a:r>
              <a:rPr lang="cs-CZ" dirty="0" smtClean="0"/>
              <a:t>)</a:t>
            </a:r>
          </a:p>
          <a:p>
            <a:r>
              <a:rPr lang="cs-CZ" dirty="0"/>
              <a:t>o</a:t>
            </a:r>
            <a:r>
              <a:rPr lang="cs-CZ" dirty="0" smtClean="0"/>
              <a:t>znamovací způsob = indikativ (</a:t>
            </a:r>
            <a:r>
              <a:rPr lang="cs-CZ" dirty="0" err="1" smtClean="0">
                <a:solidFill>
                  <a:srgbClr val="FF0000"/>
                </a:solidFill>
              </a:rPr>
              <a:t>ind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)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rozkazovací způsob = imperativ (</a:t>
            </a:r>
            <a:r>
              <a:rPr lang="cs-CZ" dirty="0" err="1" smtClean="0">
                <a:solidFill>
                  <a:srgbClr val="FF0000"/>
                </a:solidFill>
              </a:rPr>
              <a:t>imp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neurčitý způsob = infinitiv </a:t>
            </a:r>
            <a:r>
              <a:rPr lang="cs-CZ" dirty="0"/>
              <a:t>(</a:t>
            </a:r>
            <a:r>
              <a:rPr lang="cs-CZ" dirty="0" err="1" smtClean="0">
                <a:solidFill>
                  <a:srgbClr val="FF0000"/>
                </a:solidFill>
              </a:rPr>
              <a:t>inf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)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/>
              <a:t>činný rod = aktivum (</a:t>
            </a:r>
            <a:r>
              <a:rPr lang="cs-CZ" dirty="0" smtClean="0">
                <a:solidFill>
                  <a:srgbClr val="FF0000"/>
                </a:solidFill>
              </a:rPr>
              <a:t>akt.</a:t>
            </a:r>
            <a:r>
              <a:rPr lang="cs-CZ" dirty="0" smtClean="0"/>
              <a:t>)</a:t>
            </a:r>
          </a:p>
          <a:p>
            <a:r>
              <a:rPr lang="cs-CZ" dirty="0" smtClean="0"/>
              <a:t>trpný rod = pasívum (</a:t>
            </a:r>
            <a:r>
              <a:rPr lang="cs-CZ" dirty="0" smtClean="0">
                <a:solidFill>
                  <a:srgbClr val="FF0000"/>
                </a:solidFill>
              </a:rPr>
              <a:t>pas.</a:t>
            </a:r>
            <a:r>
              <a:rPr lang="cs-CZ" dirty="0" smtClean="0"/>
              <a:t>)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jednotné číslo = </a:t>
            </a:r>
            <a:r>
              <a:rPr lang="cs-CZ" dirty="0" err="1" smtClean="0"/>
              <a:t>singular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FF0000"/>
                </a:solidFill>
              </a:rPr>
              <a:t>sg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)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množné číslo = </a:t>
            </a:r>
            <a:r>
              <a:rPr lang="cs-CZ" dirty="0" err="1" smtClean="0"/>
              <a:t>plural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FF0000"/>
                </a:solidFill>
              </a:rPr>
              <a:t>pl</a:t>
            </a:r>
            <a:r>
              <a:rPr lang="cs-CZ" dirty="0" smtClean="0"/>
              <a:t>.)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</a:rPr>
              <a:t>Verbum</a:t>
            </a:r>
            <a:endParaRPr lang="cs-CZ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09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/>
              <a:t>přítomný čas = </a:t>
            </a:r>
            <a:r>
              <a:rPr lang="cs-CZ" sz="2600" dirty="0" err="1" smtClean="0"/>
              <a:t>prezens</a:t>
            </a:r>
            <a:endParaRPr lang="cs-CZ" sz="2600" dirty="0"/>
          </a:p>
          <a:p>
            <a:r>
              <a:rPr lang="cs-CZ" sz="2600" dirty="0" smtClean="0"/>
              <a:t>minulý čas  (neukončený) = imperfektum</a:t>
            </a:r>
          </a:p>
          <a:p>
            <a:r>
              <a:rPr lang="cs-CZ" sz="2600" dirty="0" smtClean="0"/>
              <a:t>minulý čas (ukončený) = perfektum</a:t>
            </a:r>
          </a:p>
          <a:p>
            <a:r>
              <a:rPr lang="cs-CZ" sz="2600" dirty="0"/>
              <a:t>m</a:t>
            </a:r>
            <a:r>
              <a:rPr lang="cs-CZ" sz="2600" dirty="0" smtClean="0"/>
              <a:t>inulý čas (předminulý) = plusquamperfektum</a:t>
            </a:r>
          </a:p>
          <a:p>
            <a:r>
              <a:rPr lang="cs-CZ" sz="2600" dirty="0"/>
              <a:t>budoucí čas = futurum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2600" dirty="0"/>
              <a:t>.</a:t>
            </a:r>
          </a:p>
          <a:p>
            <a:r>
              <a:rPr lang="cs-CZ" sz="2600" dirty="0"/>
              <a:t>b</a:t>
            </a:r>
            <a:r>
              <a:rPr lang="cs-CZ" sz="2600" dirty="0" smtClean="0"/>
              <a:t>udoucí čas (</a:t>
            </a:r>
            <a:r>
              <a:rPr lang="cs-CZ" sz="2600" dirty="0" err="1" smtClean="0"/>
              <a:t>exactum</a:t>
            </a:r>
            <a:r>
              <a:rPr lang="cs-CZ" sz="2600" dirty="0" smtClean="0"/>
              <a:t>) </a:t>
            </a:r>
            <a:r>
              <a:rPr lang="cs-CZ" sz="2600" dirty="0"/>
              <a:t>= futurum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cs-CZ" sz="2600" dirty="0"/>
              <a:t>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chemeClr val="accent2"/>
                </a:solidFill>
              </a:rPr>
              <a:t>Tempus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smtClean="0">
                <a:solidFill>
                  <a:schemeClr val="accent2"/>
                </a:solidFill>
                <a:latin typeface="Times New Roman"/>
                <a:cs typeface="Times New Roman"/>
              </a:rPr>
              <a:t>− opakování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216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/>
              <a:t>Z perfektního slovesného kmene tvoříme:</a:t>
            </a:r>
          </a:p>
          <a:p>
            <a:pPr lvl="1"/>
            <a:r>
              <a:rPr lang="cs-CZ" sz="2800" dirty="0"/>
              <a:t>Indikativ perfekta aktiva (vyjadřuje děj, který byl v minulosti ukončen)</a:t>
            </a:r>
          </a:p>
          <a:p>
            <a:pPr lvl="1"/>
            <a:r>
              <a:rPr lang="cs-CZ" sz="2800" dirty="0"/>
              <a:t>Indikativ plusquamperfekta aktiva (vyjadřuje předčasnost v minulosti)</a:t>
            </a:r>
          </a:p>
          <a:p>
            <a:pPr lvl="1"/>
            <a:r>
              <a:rPr lang="cs-CZ" sz="2800" dirty="0"/>
              <a:t>Indikativ futura II. aktiva (vyjadřuje předcházející děj v budoucnosti)</a:t>
            </a:r>
          </a:p>
          <a:p>
            <a:pPr lvl="1"/>
            <a:r>
              <a:rPr lang="cs-CZ" sz="2800" dirty="0"/>
              <a:t>Konjunktiv perfekta aktiva</a:t>
            </a:r>
          </a:p>
          <a:p>
            <a:pPr lvl="1"/>
            <a:r>
              <a:rPr lang="cs-CZ" sz="2800" dirty="0"/>
              <a:t>Konjunktiv plusquamperfekta aktiva</a:t>
            </a:r>
          </a:p>
          <a:p>
            <a:pPr lvl="1"/>
            <a:r>
              <a:rPr lang="cs-CZ" sz="2800" dirty="0"/>
              <a:t>I</a:t>
            </a:r>
            <a:r>
              <a:rPr lang="cs-CZ" sz="2800" dirty="0" smtClean="0"/>
              <a:t>nfinitiv perfekta v rodě činném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</a:rPr>
              <a:t>Flexe slovesná</a:t>
            </a:r>
            <a:endParaRPr lang="cs-CZ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89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3200" dirty="0"/>
              <a:t>Doplňte do stupnice chybějící </a:t>
            </a:r>
            <a:r>
              <a:rPr lang="cs-CZ" sz="3200" dirty="0" smtClean="0"/>
              <a:t>tvar.</a:t>
            </a:r>
            <a:endParaRPr lang="cs-CZ" sz="3200" dirty="0"/>
          </a:p>
          <a:p>
            <a:pPr marL="109728" lvl="0" indent="0">
              <a:buNone/>
            </a:pPr>
            <a:endParaRPr lang="cs-CZ" sz="3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Úkol č. 1</a:t>
            </a:r>
            <a:endParaRPr lang="cs-CZ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453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/>
          <a:lstStyle/>
          <a:p>
            <a:r>
              <a:rPr lang="cs-CZ" dirty="0" err="1"/>
              <a:t>Scribo</a:t>
            </a:r>
            <a:r>
              <a:rPr lang="cs-CZ" dirty="0"/>
              <a:t>, </a:t>
            </a:r>
            <a:r>
              <a:rPr lang="cs-CZ" dirty="0" err="1"/>
              <a:t>scribere</a:t>
            </a:r>
            <a:r>
              <a:rPr lang="cs-CZ" dirty="0"/>
              <a:t>, ____________________, </a:t>
            </a:r>
            <a:r>
              <a:rPr lang="cs-CZ" dirty="0" err="1" smtClean="0"/>
              <a:t>scriptum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r>
              <a:rPr lang="cs-CZ" dirty="0" err="1"/>
              <a:t>Duco</a:t>
            </a:r>
            <a:r>
              <a:rPr lang="cs-CZ" dirty="0"/>
              <a:t>, </a:t>
            </a:r>
            <a:r>
              <a:rPr lang="cs-CZ" dirty="0" err="1"/>
              <a:t>ducere</a:t>
            </a:r>
            <a:r>
              <a:rPr lang="cs-CZ" dirty="0"/>
              <a:t>, ____________________, </a:t>
            </a:r>
            <a:r>
              <a:rPr lang="cs-CZ" dirty="0" err="1" smtClean="0"/>
              <a:t>ductum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r>
              <a:rPr lang="cs-CZ" dirty="0" err="1"/>
              <a:t>Venio</a:t>
            </a:r>
            <a:r>
              <a:rPr lang="cs-CZ" dirty="0"/>
              <a:t>, </a:t>
            </a:r>
            <a:r>
              <a:rPr lang="cs-CZ" dirty="0" err="1"/>
              <a:t>venire</a:t>
            </a:r>
            <a:r>
              <a:rPr lang="cs-CZ" dirty="0"/>
              <a:t>, ____________________, </a:t>
            </a:r>
            <a:r>
              <a:rPr lang="cs-CZ" dirty="0" err="1" smtClean="0"/>
              <a:t>ventum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r>
              <a:rPr lang="cs-CZ" dirty="0" err="1"/>
              <a:t>Cremo</a:t>
            </a:r>
            <a:r>
              <a:rPr lang="cs-CZ" dirty="0"/>
              <a:t>, </a:t>
            </a:r>
            <a:r>
              <a:rPr lang="cs-CZ" dirty="0" err="1"/>
              <a:t>cremare</a:t>
            </a:r>
            <a:r>
              <a:rPr lang="cs-CZ" dirty="0"/>
              <a:t>, ____________________, </a:t>
            </a:r>
            <a:r>
              <a:rPr lang="cs-CZ" dirty="0" err="1" smtClean="0"/>
              <a:t>crematum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r>
              <a:rPr lang="cs-CZ" dirty="0" err="1"/>
              <a:t>Deleo</a:t>
            </a:r>
            <a:r>
              <a:rPr lang="cs-CZ" dirty="0"/>
              <a:t>, </a:t>
            </a:r>
            <a:r>
              <a:rPr lang="cs-CZ" dirty="0" err="1"/>
              <a:t>delere</a:t>
            </a:r>
            <a:r>
              <a:rPr lang="cs-CZ" dirty="0"/>
              <a:t>, ____________________, </a:t>
            </a:r>
            <a:r>
              <a:rPr lang="cs-CZ" dirty="0" err="1" smtClean="0"/>
              <a:t>deletum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 flipV="1">
            <a:off x="457200" y="228918"/>
            <a:ext cx="8229600" cy="103737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4474662" y="620688"/>
            <a:ext cx="1944216" cy="612648"/>
          </a:xfrm>
          <a:prstGeom prst="wedgeRound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>
                <a:solidFill>
                  <a:schemeClr val="tx1"/>
                </a:solidFill>
              </a:rPr>
              <a:t>s</a:t>
            </a:r>
            <a:r>
              <a:rPr lang="cs-CZ" sz="2400" b="1" dirty="0" err="1" smtClean="0">
                <a:solidFill>
                  <a:schemeClr val="tx1"/>
                </a:solidFill>
              </a:rPr>
              <a:t>cripsi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5" name="Zaoblený obdélníkový popisek 4"/>
          <p:cNvSpPr/>
          <p:nvPr/>
        </p:nvSpPr>
        <p:spPr>
          <a:xfrm>
            <a:off x="4488695" y="1682516"/>
            <a:ext cx="1944216" cy="612648"/>
          </a:xfrm>
          <a:prstGeom prst="wedgeRound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>
                <a:solidFill>
                  <a:schemeClr val="tx1"/>
                </a:solidFill>
              </a:rPr>
              <a:t>duxi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6" name="Zaoblený obdélníkový popisek 5"/>
          <p:cNvSpPr/>
          <p:nvPr/>
        </p:nvSpPr>
        <p:spPr>
          <a:xfrm>
            <a:off x="4521874" y="2780928"/>
            <a:ext cx="1944216" cy="612648"/>
          </a:xfrm>
          <a:prstGeom prst="wedgeRound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>
                <a:solidFill>
                  <a:schemeClr val="tx1"/>
                </a:solidFill>
              </a:rPr>
              <a:t>veni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7" name="Zaoblený obdélníkový popisek 6"/>
          <p:cNvSpPr/>
          <p:nvPr/>
        </p:nvSpPr>
        <p:spPr>
          <a:xfrm>
            <a:off x="4543667" y="3861048"/>
            <a:ext cx="1944216" cy="612648"/>
          </a:xfrm>
          <a:prstGeom prst="wedgeRound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>
                <a:solidFill>
                  <a:schemeClr val="tx1"/>
                </a:solidFill>
              </a:rPr>
              <a:t>cremavi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8" name="Zaoblený obdélníkový popisek 7"/>
          <p:cNvSpPr/>
          <p:nvPr/>
        </p:nvSpPr>
        <p:spPr>
          <a:xfrm>
            <a:off x="4543667" y="4941168"/>
            <a:ext cx="1944216" cy="612648"/>
          </a:xfrm>
          <a:prstGeom prst="wedgeRound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>
                <a:solidFill>
                  <a:schemeClr val="tx1"/>
                </a:solidFill>
              </a:rPr>
              <a:t>delevi</a:t>
            </a:r>
            <a:endParaRPr lang="cs-CZ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59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3200" dirty="0"/>
              <a:t>Tvořte jednotlivé způsoby, časy a tvary (nejprve si určete konjugaci</a:t>
            </a:r>
            <a:r>
              <a:rPr lang="cs-CZ" sz="3200" dirty="0" smtClean="0"/>
              <a:t>).</a:t>
            </a:r>
          </a:p>
          <a:p>
            <a:pPr lvl="0"/>
            <a:r>
              <a:rPr lang="cs-CZ" sz="3200" dirty="0" smtClean="0"/>
              <a:t>Doplňte </a:t>
            </a:r>
            <a:r>
              <a:rPr lang="cs-CZ" sz="3200" dirty="0"/>
              <a:t>tabulku (v jednotlivých řádcích osobu a číslo zachovejte</a:t>
            </a:r>
            <a:r>
              <a:rPr lang="cs-CZ" sz="3200" dirty="0" smtClean="0"/>
              <a:t>).</a:t>
            </a:r>
            <a:endParaRPr lang="cs-CZ" sz="3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Úkol č. 2</a:t>
            </a:r>
            <a:endParaRPr lang="cs-CZ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184129"/>
              </p:ext>
            </p:extLst>
          </p:nvPr>
        </p:nvGraphicFramePr>
        <p:xfrm>
          <a:off x="107504" y="1124744"/>
          <a:ext cx="8928992" cy="4320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204"/>
                <a:gridCol w="1767197"/>
                <a:gridCol w="1767197"/>
                <a:gridCol w="1767197"/>
                <a:gridCol w="1767197"/>
              </a:tblGrid>
              <a:tr h="1290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Indikativ prézentu aktiva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Indikativ prézentu pasiva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Indikativ imperfekta aktiva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Indikativ imperfekta pasiva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Indikativ futura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aktiva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9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narravimus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499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laudaveratis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499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floruerint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499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mutaverim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533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amavisses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9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fecit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847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>
                <a:solidFill>
                  <a:schemeClr val="accent2"/>
                </a:solidFill>
              </a:rPr>
              <a:t>n</a:t>
            </a:r>
            <a:r>
              <a:rPr lang="cs-CZ" dirty="0" err="1" smtClean="0">
                <a:solidFill>
                  <a:schemeClr val="accent2"/>
                </a:solidFill>
              </a:rPr>
              <a:t>arro</a:t>
            </a:r>
            <a:r>
              <a:rPr lang="cs-CZ" dirty="0" smtClean="0">
                <a:solidFill>
                  <a:schemeClr val="accent2"/>
                </a:solidFill>
              </a:rPr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narrare</a:t>
            </a:r>
            <a:r>
              <a:rPr lang="cs-CZ" dirty="0" smtClean="0">
                <a:solidFill>
                  <a:schemeClr val="accent2"/>
                </a:solidFill>
              </a:rPr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narravi</a:t>
            </a:r>
            <a:r>
              <a:rPr lang="cs-CZ" dirty="0" smtClean="0">
                <a:solidFill>
                  <a:schemeClr val="accent2"/>
                </a:solidFill>
              </a:rPr>
              <a:t>, </a:t>
            </a:r>
            <a:r>
              <a:rPr lang="cs-CZ" dirty="0" err="1" smtClean="0">
                <a:solidFill>
                  <a:schemeClr val="accent2"/>
                </a:solidFill>
              </a:rPr>
              <a:t>narratum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Určete konjugaci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cs-CZ" dirty="0"/>
              <a:t>Zachovejte osobu a číslo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179512" y="1444294"/>
            <a:ext cx="4608512" cy="3941763"/>
          </a:xfrm>
        </p:spPr>
        <p:txBody>
          <a:bodyPr>
            <a:noAutofit/>
          </a:bodyPr>
          <a:lstStyle/>
          <a:p>
            <a:r>
              <a:rPr lang="cs-CZ" b="1" dirty="0"/>
              <a:t>Indikativ perfekta </a:t>
            </a:r>
            <a:r>
              <a:rPr lang="cs-CZ" b="1" dirty="0" smtClean="0"/>
              <a:t>aktiva</a:t>
            </a:r>
          </a:p>
          <a:p>
            <a:r>
              <a:rPr lang="cs-CZ" b="1" dirty="0"/>
              <a:t>Indikativ plusquamperfekta </a:t>
            </a:r>
            <a:r>
              <a:rPr lang="cs-CZ" b="1" dirty="0" smtClean="0"/>
              <a:t>aktiva</a:t>
            </a:r>
          </a:p>
          <a:p>
            <a:r>
              <a:rPr lang="cs-CZ" b="1" dirty="0"/>
              <a:t>Indikativ futura </a:t>
            </a:r>
            <a:r>
              <a:rPr lang="cs-CZ" b="1" dirty="0" smtClean="0"/>
              <a:t>II.</a:t>
            </a:r>
            <a:r>
              <a:rPr lang="cs-CZ" dirty="0"/>
              <a:t> </a:t>
            </a:r>
            <a:r>
              <a:rPr lang="cs-CZ" dirty="0" smtClean="0"/>
              <a:t>a</a:t>
            </a:r>
            <a:r>
              <a:rPr lang="cs-CZ" b="1" dirty="0" smtClean="0"/>
              <a:t>ktiva</a:t>
            </a:r>
          </a:p>
          <a:p>
            <a:r>
              <a:rPr lang="cs-CZ" b="1" dirty="0"/>
              <a:t>Konjunktiv perfekta </a:t>
            </a:r>
            <a:r>
              <a:rPr lang="cs-CZ" b="1" dirty="0" smtClean="0"/>
              <a:t>aktiva</a:t>
            </a:r>
          </a:p>
          <a:p>
            <a:r>
              <a:rPr lang="cs-CZ" b="1" dirty="0"/>
              <a:t>Konjunktiv plusquamperfekta </a:t>
            </a:r>
            <a:r>
              <a:rPr lang="cs-CZ" b="1" dirty="0" smtClean="0"/>
              <a:t>aktiva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6016" y="1444294"/>
            <a:ext cx="3970784" cy="3941763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00B050"/>
                </a:solidFill>
              </a:rPr>
              <a:t>narravimus</a:t>
            </a:r>
            <a:endParaRPr lang="cs-CZ" b="1" dirty="0">
              <a:solidFill>
                <a:srgbClr val="00B050"/>
              </a:solidFill>
            </a:endParaRPr>
          </a:p>
          <a:p>
            <a:pPr marL="109728" indent="0">
              <a:spcBef>
                <a:spcPts val="400"/>
              </a:spcBef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FF0000"/>
                </a:solidFill>
              </a:rPr>
              <a:t>narraveramus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FF0000"/>
                </a:solidFill>
              </a:rPr>
              <a:t>narraverimus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FF0000"/>
                </a:solidFill>
              </a:rPr>
              <a:t>narraverimus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109728" indent="0">
              <a:spcBef>
                <a:spcPts val="400"/>
              </a:spcBef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</a:pPr>
            <a:r>
              <a:rPr lang="cs-CZ" b="1" dirty="0" err="1" smtClean="0">
                <a:solidFill>
                  <a:srgbClr val="FF0000"/>
                </a:solidFill>
              </a:rPr>
              <a:t>narravissemus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Romana\AppData\Local\Microsoft\Windows\Temporary Internet Files\Content.IE5\7FCGX4DP\MC9003910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047732"/>
            <a:ext cx="119009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132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69</TotalTime>
  <Words>486</Words>
  <Application>Microsoft Office PowerPoint</Application>
  <PresentationFormat>Předvádění na obrazovce (4:3)</PresentationFormat>
  <Paragraphs>215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Shluk</vt:lpstr>
      <vt:lpstr>Verba − perfektum</vt:lpstr>
      <vt:lpstr>Verbum</vt:lpstr>
      <vt:lpstr>Tempus − opakování </vt:lpstr>
      <vt:lpstr>Flexe slovesná</vt:lpstr>
      <vt:lpstr>Úkol č. 1</vt:lpstr>
      <vt:lpstr>Prezentace aplikace PowerPoint</vt:lpstr>
      <vt:lpstr>Úkol č. 2</vt:lpstr>
      <vt:lpstr>Prezentace aplikace PowerPoint</vt:lpstr>
      <vt:lpstr>narro, narrare, narravi, narratum</vt:lpstr>
      <vt:lpstr>laudo, laudare, laudavi, laudatum</vt:lpstr>
      <vt:lpstr>floreo, florere, florui, -----</vt:lpstr>
      <vt:lpstr>muto, mutare, mutavi, mutatum</vt:lpstr>
      <vt:lpstr>amo, amare, amavi, amatum</vt:lpstr>
      <vt:lpstr>facio, facere, feci, factum</vt:lpstr>
      <vt:lpstr>Prezentace aplikace PowerPoint</vt:lpstr>
      <vt:lpstr>Prezentace aplikace PowerPoint</vt:lpstr>
      <vt:lpstr>Použité 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Verba −konjugace</dc:title>
  <dc:creator>Romana</dc:creator>
  <cp:lastModifiedBy>novakrom</cp:lastModifiedBy>
  <cp:revision>28</cp:revision>
  <dcterms:created xsi:type="dcterms:W3CDTF">2013-08-30T13:05:22Z</dcterms:created>
  <dcterms:modified xsi:type="dcterms:W3CDTF">2014-04-02T10:25:42Z</dcterms:modified>
</cp:coreProperties>
</file>