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6" r:id="rId5"/>
    <p:sldId id="282" r:id="rId6"/>
    <p:sldId id="259" r:id="rId7"/>
    <p:sldId id="260" r:id="rId8"/>
    <p:sldId id="261" r:id="rId9"/>
    <p:sldId id="262" r:id="rId10"/>
    <p:sldId id="277" r:id="rId11"/>
    <p:sldId id="279" r:id="rId12"/>
    <p:sldId id="280" r:id="rId13"/>
    <p:sldId id="278" r:id="rId14"/>
    <p:sldId id="263" r:id="rId15"/>
    <p:sldId id="281" r:id="rId16"/>
    <p:sldId id="274" r:id="rId17"/>
    <p:sldId id="27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2.4.2014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 antického Říma po Kristu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smtClean="0"/>
              <a:t>Listopad 2013</a:t>
            </a:r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-19535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618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Temporis</a:t>
            </a:r>
            <a:r>
              <a:rPr lang="cs-CZ" sz="3200" dirty="0"/>
              <a:t> </a:t>
            </a:r>
            <a:r>
              <a:rPr lang="cs-CZ" sz="3200" dirty="0" err="1"/>
              <a:t>ars</a:t>
            </a:r>
            <a:r>
              <a:rPr lang="cs-CZ" sz="3200" dirty="0"/>
              <a:t> medicína free </a:t>
            </a:r>
            <a:r>
              <a:rPr lang="cs-CZ" sz="3200" dirty="0" err="1"/>
              <a:t>est</a:t>
            </a:r>
            <a:r>
              <a:rPr lang="cs-CZ" sz="3200" dirty="0" smtClean="0"/>
              <a:t>.</a:t>
            </a:r>
            <a:endParaRPr lang="cs-CZ" sz="3200" dirty="0"/>
          </a:p>
          <a:p>
            <a:r>
              <a:rPr lang="cs-CZ" sz="3200" dirty="0">
                <a:solidFill>
                  <a:srgbClr val="00B050"/>
                </a:solidFill>
              </a:rPr>
              <a:t>Čas všechno hojí.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FF0000"/>
                </a:solidFill>
              </a:rPr>
              <a:t>Ovidius</a:t>
            </a: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2740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Amor non </a:t>
            </a:r>
            <a:r>
              <a:rPr lang="cs-CZ" sz="3200" dirty="0" err="1"/>
              <a:t>est</a:t>
            </a:r>
            <a:r>
              <a:rPr lang="cs-CZ" sz="3200" dirty="0"/>
              <a:t> </a:t>
            </a:r>
            <a:r>
              <a:rPr lang="cs-CZ" sz="3200" dirty="0" err="1"/>
              <a:t>sanabilis</a:t>
            </a:r>
            <a:r>
              <a:rPr lang="cs-CZ" sz="3200" dirty="0"/>
              <a:t> </a:t>
            </a:r>
            <a:r>
              <a:rPr lang="cs-CZ" sz="3200" dirty="0" err="1" smtClean="0"/>
              <a:t>herbis</a:t>
            </a:r>
            <a:r>
              <a:rPr lang="cs-CZ" sz="3200" dirty="0" smtClean="0"/>
              <a:t>.</a:t>
            </a:r>
          </a:p>
          <a:p>
            <a:r>
              <a:rPr lang="cs-CZ" sz="3200" dirty="0" smtClean="0">
                <a:solidFill>
                  <a:srgbClr val="00B050"/>
                </a:solidFill>
              </a:rPr>
              <a:t>Láska </a:t>
            </a:r>
            <a:r>
              <a:rPr lang="cs-CZ" sz="3200" dirty="0">
                <a:solidFill>
                  <a:srgbClr val="00B050"/>
                </a:solidFill>
              </a:rPr>
              <a:t>není vyléčitelná bylinkami.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FF0000"/>
                </a:solidFill>
              </a:rPr>
              <a:t>Ovidius</a:t>
            </a:r>
            <a:endParaRPr lang="cs-CZ" sz="4400" dirty="0">
              <a:solidFill>
                <a:srgbClr val="FF0000"/>
              </a:solidFill>
            </a:endParaRP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44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Varium</a:t>
            </a:r>
            <a:r>
              <a:rPr lang="cs-CZ" sz="3200" dirty="0"/>
              <a:t> et </a:t>
            </a:r>
            <a:r>
              <a:rPr lang="cs-CZ" sz="3200" dirty="0" err="1"/>
              <a:t>mutabile</a:t>
            </a:r>
            <a:r>
              <a:rPr lang="cs-CZ" sz="3200" dirty="0"/>
              <a:t> </a:t>
            </a:r>
            <a:r>
              <a:rPr lang="cs-CZ" sz="3200" dirty="0" err="1"/>
              <a:t>semper</a:t>
            </a:r>
            <a:r>
              <a:rPr lang="cs-CZ" sz="3200" dirty="0"/>
              <a:t> </a:t>
            </a:r>
            <a:r>
              <a:rPr lang="cs-CZ" sz="3200" dirty="0" err="1"/>
              <a:t>femina</a:t>
            </a:r>
            <a:r>
              <a:rPr lang="cs-CZ" sz="3200" dirty="0"/>
              <a:t>. </a:t>
            </a:r>
          </a:p>
          <a:p>
            <a:r>
              <a:rPr lang="cs-CZ" sz="3200" dirty="0">
                <a:solidFill>
                  <a:srgbClr val="00B050"/>
                </a:solidFill>
              </a:rPr>
              <a:t>Vždy nestálý a měnlivý tvor je žena.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4400" dirty="0">
                <a:solidFill>
                  <a:srgbClr val="FF0000"/>
                </a:solidFill>
              </a:rPr>
              <a:t>Vergilius</a:t>
            </a:r>
            <a:endParaRPr lang="cs-CZ" dirty="0">
              <a:solidFill>
                <a:srgbClr val="FF0000"/>
              </a:solidFill>
              <a:effectLst/>
            </a:endParaRP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882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Omnia </a:t>
            </a:r>
            <a:r>
              <a:rPr lang="cs-CZ" sz="3200" dirty="0" err="1"/>
              <a:t>vincit</a:t>
            </a:r>
            <a:r>
              <a:rPr lang="cs-CZ" sz="3200" dirty="0"/>
              <a:t> amor: et nos </a:t>
            </a:r>
            <a:r>
              <a:rPr lang="cs-CZ" sz="3200" dirty="0" err="1"/>
              <a:t>cedamus</a:t>
            </a:r>
            <a:r>
              <a:rPr lang="cs-CZ" sz="3200" dirty="0"/>
              <a:t> </a:t>
            </a:r>
            <a:r>
              <a:rPr lang="cs-CZ" sz="3200" dirty="0" err="1" smtClean="0"/>
              <a:t>amori</a:t>
            </a:r>
            <a:r>
              <a:rPr lang="cs-CZ" sz="3200" dirty="0" smtClean="0"/>
              <a:t>!</a:t>
            </a:r>
          </a:p>
          <a:p>
            <a:r>
              <a:rPr lang="cs-CZ" sz="3200" dirty="0">
                <a:solidFill>
                  <a:srgbClr val="00B050"/>
                </a:solidFill>
              </a:rPr>
              <a:t>Nad vším vítězí láska i my se podřiďme lásce!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sz="4400" dirty="0">
                <a:solidFill>
                  <a:srgbClr val="FF0000"/>
                </a:solidFill>
              </a:rPr>
              <a:t>Vergilius</a:t>
            </a:r>
            <a:endParaRPr lang="cs-CZ" dirty="0">
              <a:solidFill>
                <a:srgbClr val="FF0000"/>
              </a:solidFill>
              <a:effectLst/>
            </a:endParaRP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826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752528"/>
          </a:xfrm>
        </p:spPr>
        <p:txBody>
          <a:bodyPr>
            <a:normAutofit fontScale="92500" lnSpcReduction="10000"/>
          </a:bodyPr>
          <a:lstStyle/>
          <a:p>
            <a:pPr marL="109728" lvl="0" indent="0">
              <a:buNone/>
            </a:pPr>
            <a:r>
              <a:rPr lang="cs-CZ" sz="3200" b="1" dirty="0"/>
              <a:t>Ze „stříbrné doby“ (od prvního desetiletí po Kristu do poloviny druhého století) jsou známí autoři:</a:t>
            </a:r>
          </a:p>
          <a:p>
            <a:r>
              <a:rPr lang="cs-CZ" sz="3200" dirty="0"/>
              <a:t>Lucius </a:t>
            </a:r>
            <a:r>
              <a:rPr lang="cs-CZ" sz="3200" dirty="0" err="1"/>
              <a:t>Anneus</a:t>
            </a:r>
            <a:r>
              <a:rPr lang="cs-CZ" sz="3200" dirty="0"/>
              <a:t> Seneca Starší</a:t>
            </a:r>
          </a:p>
          <a:p>
            <a:r>
              <a:rPr lang="cs-CZ" sz="3200" dirty="0"/>
              <a:t>Lucius </a:t>
            </a:r>
            <a:r>
              <a:rPr lang="cs-CZ" sz="3200" dirty="0" err="1"/>
              <a:t>Anneus</a:t>
            </a:r>
            <a:r>
              <a:rPr lang="cs-CZ" sz="3200" dirty="0"/>
              <a:t> Seneca Mladší</a:t>
            </a:r>
          </a:p>
          <a:p>
            <a:r>
              <a:rPr lang="cs-CZ" sz="3200" dirty="0"/>
              <a:t>Marcus </a:t>
            </a:r>
            <a:r>
              <a:rPr lang="cs-CZ" sz="3200" dirty="0" err="1"/>
              <a:t>Anneus</a:t>
            </a:r>
            <a:r>
              <a:rPr lang="cs-CZ" sz="3200" dirty="0"/>
              <a:t> </a:t>
            </a:r>
            <a:r>
              <a:rPr lang="cs-CZ" sz="3200" dirty="0" err="1" smtClean="0"/>
              <a:t>Lucanus</a:t>
            </a:r>
            <a:endParaRPr lang="cs-CZ" sz="3200" dirty="0" smtClean="0"/>
          </a:p>
          <a:p>
            <a:pPr marL="109728" indent="0">
              <a:buNone/>
            </a:pPr>
            <a:endParaRPr lang="cs-CZ" sz="3200" dirty="0"/>
          </a:p>
          <a:p>
            <a:pPr marL="109728" indent="0">
              <a:buNone/>
            </a:pPr>
            <a:r>
              <a:rPr lang="cs-CZ" sz="3200" dirty="0"/>
              <a:t>Podtrhněte </a:t>
            </a:r>
            <a:r>
              <a:rPr lang="cs-CZ" sz="3200" dirty="0" err="1"/>
              <a:t>nejvýznamější</a:t>
            </a:r>
            <a:r>
              <a:rPr lang="cs-CZ" sz="3200" dirty="0"/>
              <a:t> jméno z této trojice – jméno filosofa a autora tragédií.</a:t>
            </a:r>
          </a:p>
          <a:p>
            <a:pPr marL="109728" indent="0">
              <a:buNone/>
            </a:pPr>
            <a:r>
              <a:rPr lang="cs-CZ" sz="3200" dirty="0"/>
              <a:t>Byl zastáncem stoické filosofie. </a:t>
            </a:r>
            <a:r>
              <a:rPr lang="cs-CZ" sz="3200" dirty="0" smtClean="0"/>
              <a:t>Objasněte.</a:t>
            </a:r>
            <a:endParaRPr lang="cs-CZ" sz="3200" dirty="0"/>
          </a:p>
          <a:p>
            <a:pPr marL="109728" indent="0">
              <a:buNone/>
            </a:pP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Úkol č. 3</a:t>
            </a:r>
            <a:r>
              <a:rPr lang="cs-CZ" sz="4400" dirty="0">
                <a:solidFill>
                  <a:schemeClr val="accent2"/>
                </a:solidFill>
              </a:rPr>
              <a:t/>
            </a:r>
            <a:br>
              <a:rPr lang="cs-CZ" sz="4400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2050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348880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829366" y="3435927"/>
            <a:ext cx="5544616" cy="0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73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>
                <a:solidFill>
                  <a:srgbClr val="FF0000"/>
                </a:solidFill>
                <a:effectLst/>
              </a:rPr>
              <a:t>Seneca</a:t>
            </a:r>
            <a:endParaRPr lang="cs-CZ" dirty="0">
              <a:solidFill>
                <a:srgbClr val="FF0000"/>
              </a:solidFill>
              <a:effectLst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tragédiích (určených k předčítání ne na jeviště) zpracovával klasické mytologické náměty. Uveďte název nejznámější tragédie: </a:t>
            </a:r>
            <a:r>
              <a:rPr lang="cs-CZ" dirty="0" smtClean="0"/>
              <a:t>_________________________________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/>
              <a:t>O čem pojednává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9" name="Obdélníkový popisek 8"/>
          <p:cNvSpPr/>
          <p:nvPr/>
        </p:nvSpPr>
        <p:spPr>
          <a:xfrm>
            <a:off x="1835696" y="2852936"/>
            <a:ext cx="3672408" cy="612648"/>
          </a:xfrm>
          <a:prstGeom prst="wedge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1"/>
                </a:solidFill>
              </a:rPr>
              <a:t>Médea</a:t>
            </a:r>
          </a:p>
        </p:txBody>
      </p:sp>
    </p:spTree>
    <p:extLst>
      <p:ext uri="{BB962C8B-B14F-4D97-AF65-F5344CB8AC3E}">
        <p14:creationId xmlns:p14="http://schemas.microsoft.com/office/powerpoint/2010/main" val="341892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>
                <a:solidFill>
                  <a:srgbClr val="FF0000"/>
                </a:solidFill>
              </a:rPr>
              <a:t>Znáte jiná díla, autory, citáty z literatury antického Říma této doby?</a:t>
            </a:r>
          </a:p>
          <a:p>
            <a:pPr lvl="0"/>
            <a:r>
              <a:rPr lang="cs-CZ" dirty="0">
                <a:solidFill>
                  <a:srgbClr val="FF0000"/>
                </a:solidFill>
              </a:rPr>
              <a:t>Připravte referát o životě a díle vybraného autora.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6" name="Picture 5" descr="C:\Users\Romana\AppData\Local\Microsoft\Windows\Temporary Internet Files\Content.IE5\MI6CYKT7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653136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491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i="1" dirty="0"/>
              <a:t>Slavná slova: latinská rčení: litera </a:t>
            </a:r>
            <a:r>
              <a:rPr lang="cs-CZ" sz="1600" i="1" dirty="0" err="1"/>
              <a:t>scripta</a:t>
            </a:r>
            <a:r>
              <a:rPr lang="cs-CZ" sz="1600" i="1" dirty="0"/>
              <a:t> </a:t>
            </a:r>
            <a:r>
              <a:rPr lang="cs-CZ" sz="1600" i="1" dirty="0" err="1"/>
              <a:t>manet</a:t>
            </a:r>
            <a:r>
              <a:rPr lang="cs-CZ" sz="1600" dirty="0"/>
              <a:t>. Praha: Univers, 1993, 135 s. ISBN 80-901-5250-3.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ŠTVÁNOVÁ</a:t>
            </a:r>
            <a:r>
              <a:rPr lang="cs-CZ" sz="1600" dirty="0"/>
              <a:t>, Ludmila. </a:t>
            </a:r>
            <a:r>
              <a:rPr lang="cs-CZ" sz="1600" i="1" dirty="0"/>
              <a:t>Latina: univerzální příručka pro maturanty a uchazeče o studium na vysokých školách</a:t>
            </a:r>
            <a:r>
              <a:rPr lang="cs-CZ" sz="1600" dirty="0"/>
              <a:t>. Praha: Orfeus, 1992, 133 s. Přehled středoškolského učiva. ISBN 80-855-2234-9.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00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3200" dirty="0"/>
              <a:t>Historický význam římské literatury, vyvíjející se v pozdějším stadiu vývoje antického světa, je v tom, že byla přechodným článkem mezi řeckou a západoevropskou literaturou, na kterou působila až do 18. století. Mnohé její ohlasy nalézáme i v literaturách současných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  <a:endParaRPr lang="cs-CZ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365104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83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018451"/>
          </a:xfrm>
        </p:spPr>
        <p:txBody>
          <a:bodyPr>
            <a:normAutofit fontScale="92500"/>
          </a:bodyPr>
          <a:lstStyle/>
          <a:p>
            <a:pPr marL="109728" lvl="0" indent="0">
              <a:buNone/>
            </a:pPr>
            <a:r>
              <a:rPr lang="cs-CZ" sz="3200" dirty="0"/>
              <a:t>Rodilý Říman Publius Ovidius </a:t>
            </a:r>
            <a:r>
              <a:rPr lang="cs-CZ" sz="3200" dirty="0" err="1" smtClean="0"/>
              <a:t>Naso</a:t>
            </a:r>
            <a:endParaRPr lang="cs-CZ" sz="3200" dirty="0"/>
          </a:p>
          <a:p>
            <a:pPr marL="109728" lvl="0" indent="0">
              <a:buNone/>
            </a:pPr>
            <a:r>
              <a:rPr lang="cs-CZ" sz="3200" dirty="0" smtClean="0"/>
              <a:t>(43 </a:t>
            </a:r>
            <a:r>
              <a:rPr lang="cs-CZ" sz="3200" dirty="0"/>
              <a:t>př. Kr. − 18 po Kr.) trávil nucený pobyt v </a:t>
            </a:r>
            <a:r>
              <a:rPr lang="cs-CZ" sz="3200" dirty="0" err="1"/>
              <a:t>Tomidě</a:t>
            </a:r>
            <a:r>
              <a:rPr lang="cs-CZ" sz="3200" dirty="0"/>
              <a:t>, kam ho vykázal Augustus (Augustova doba bývá v římské literatuře nazývána „zlatým věkem“).</a:t>
            </a:r>
          </a:p>
          <a:p>
            <a:r>
              <a:rPr lang="cs-CZ" sz="3200" dirty="0">
                <a:solidFill>
                  <a:srgbClr val="FF0000"/>
                </a:solidFill>
              </a:rPr>
              <a:t>Kde bychom dnes měli hledat místo jeho vyhnanství </a:t>
            </a:r>
            <a:r>
              <a:rPr lang="cs-CZ" sz="3200" dirty="0" err="1">
                <a:solidFill>
                  <a:srgbClr val="FF0000"/>
                </a:solidFill>
              </a:rPr>
              <a:t>Tomidu</a:t>
            </a:r>
            <a:r>
              <a:rPr lang="cs-CZ" sz="3200" dirty="0">
                <a:solidFill>
                  <a:srgbClr val="FF0000"/>
                </a:solidFill>
              </a:rPr>
              <a:t>?</a:t>
            </a:r>
          </a:p>
          <a:p>
            <a:pPr marL="109728" indent="0" algn="ctr">
              <a:buNone/>
            </a:pPr>
            <a:r>
              <a:rPr lang="cs-CZ" sz="3200" dirty="0" smtClean="0"/>
              <a:t>________________________________________</a:t>
            </a:r>
            <a:endParaRPr lang="cs-CZ" sz="32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sz="4400" dirty="0" smtClean="0">
                <a:solidFill>
                  <a:schemeClr val="accent2"/>
                </a:solidFill>
              </a:rPr>
              <a:t>Úkol č. 1</a:t>
            </a:r>
            <a:r>
              <a:rPr lang="cs-CZ" sz="4400" dirty="0">
                <a:solidFill>
                  <a:schemeClr val="accent2"/>
                </a:solidFill>
              </a:rPr>
              <a:t/>
            </a:r>
            <a:br>
              <a:rPr lang="cs-CZ" sz="4400" dirty="0">
                <a:solidFill>
                  <a:schemeClr val="accent2"/>
                </a:solidFill>
              </a:rPr>
            </a:br>
            <a:r>
              <a:rPr lang="cs-CZ" dirty="0">
                <a:solidFill>
                  <a:schemeClr val="accent2"/>
                </a:solidFill>
                <a:effectLst/>
              </a:rPr>
              <a:t/>
            </a:r>
            <a:br>
              <a:rPr lang="cs-CZ" dirty="0">
                <a:solidFill>
                  <a:schemeClr val="accent2"/>
                </a:solidFill>
                <a:effectLst/>
              </a:rPr>
            </a:br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9" name="Obdélníkový popisek 8"/>
          <p:cNvSpPr/>
          <p:nvPr/>
        </p:nvSpPr>
        <p:spPr>
          <a:xfrm>
            <a:off x="827584" y="4654969"/>
            <a:ext cx="5688632" cy="612648"/>
          </a:xfrm>
          <a:prstGeom prst="wedgeRect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sz="2400" b="1" dirty="0" err="1">
                <a:solidFill>
                  <a:schemeClr val="tx1"/>
                </a:solidFill>
              </a:rPr>
              <a:t>Constanta</a:t>
            </a:r>
            <a:r>
              <a:rPr lang="cs-CZ" sz="2400" b="1" dirty="0">
                <a:solidFill>
                  <a:schemeClr val="tx1"/>
                </a:solidFill>
              </a:rPr>
              <a:t> v dnešním Rumunsku</a:t>
            </a:r>
          </a:p>
        </p:txBody>
      </p:sp>
    </p:spTree>
    <p:extLst>
      <p:ext uri="{BB962C8B-B14F-4D97-AF65-F5344CB8AC3E}">
        <p14:creationId xmlns:p14="http://schemas.microsoft.com/office/powerpoint/2010/main" val="227562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Tento velký římský </a:t>
            </a:r>
            <a:r>
              <a:rPr lang="cs-CZ" dirty="0" smtClean="0"/>
              <a:t>lyrik a </a:t>
            </a:r>
            <a:r>
              <a:rPr lang="cs-CZ" dirty="0"/>
              <a:t>epik je autorem nesmrtelné poezie. Spojte latinské a české názvy jeho děl: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Amores</a:t>
            </a:r>
            <a:r>
              <a:rPr lang="cs-CZ" b="1" dirty="0">
                <a:solidFill>
                  <a:srgbClr val="FF0000"/>
                </a:solidFill>
              </a:rPr>
              <a:t>			</a:t>
            </a:r>
            <a:r>
              <a:rPr lang="cs-CZ" b="1" dirty="0" smtClean="0">
                <a:solidFill>
                  <a:srgbClr val="FF0000"/>
                </a:solidFill>
              </a:rPr>
              <a:t>	Žalozpěvy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Heroides</a:t>
            </a:r>
            <a:r>
              <a:rPr lang="cs-CZ" b="1" dirty="0">
                <a:solidFill>
                  <a:srgbClr val="FF0000"/>
                </a:solidFill>
              </a:rPr>
              <a:t>			Proměny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Ars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amatoria</a:t>
            </a:r>
            <a:r>
              <a:rPr lang="cs-CZ" b="1" dirty="0">
                <a:solidFill>
                  <a:srgbClr val="FF0000"/>
                </a:solidFill>
              </a:rPr>
              <a:t>			Umění milovat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Remedia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amoris</a:t>
            </a:r>
            <a:r>
              <a:rPr lang="cs-CZ" b="1" dirty="0">
                <a:solidFill>
                  <a:srgbClr val="FF0000"/>
                </a:solidFill>
              </a:rPr>
              <a:t>		Kalendář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Metamorphoses</a:t>
            </a:r>
            <a:r>
              <a:rPr lang="cs-CZ" b="1" dirty="0">
                <a:solidFill>
                  <a:srgbClr val="FF0000"/>
                </a:solidFill>
              </a:rPr>
              <a:t>		Lásky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Fasti</a:t>
            </a:r>
            <a:r>
              <a:rPr lang="cs-CZ" b="1" dirty="0">
                <a:solidFill>
                  <a:srgbClr val="FF0000"/>
                </a:solidFill>
              </a:rPr>
              <a:t>				Listy heroin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Tristia</a:t>
            </a:r>
            <a:r>
              <a:rPr lang="cs-CZ" b="1" dirty="0">
                <a:solidFill>
                  <a:srgbClr val="FF0000"/>
                </a:solidFill>
              </a:rPr>
              <a:t>				Listy z Pontu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Epistulae</a:t>
            </a:r>
            <a:r>
              <a:rPr lang="cs-CZ" b="1" dirty="0">
                <a:solidFill>
                  <a:srgbClr val="FF0000"/>
                </a:solidFill>
              </a:rPr>
              <a:t> ex </a:t>
            </a:r>
            <a:r>
              <a:rPr lang="cs-CZ" b="1" dirty="0" err="1">
                <a:solidFill>
                  <a:srgbClr val="FF0000"/>
                </a:solidFill>
              </a:rPr>
              <a:t>Ponto</a:t>
            </a:r>
            <a:r>
              <a:rPr lang="cs-CZ" b="1" dirty="0">
                <a:solidFill>
                  <a:srgbClr val="FF0000"/>
                </a:solidFill>
              </a:rPr>
              <a:t>		Léky proti lásce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Publius Ovidius </a:t>
            </a:r>
            <a:r>
              <a:rPr lang="cs-CZ" dirty="0" err="1">
                <a:effectLst/>
              </a:rPr>
              <a:t>Naso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50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Tento velký římský lyrik a epik je autorem nesmrtelné poezie.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smtClean="0"/>
              <a:t>		Řešení:</a:t>
            </a:r>
            <a:endParaRPr lang="cs-CZ" dirty="0"/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Amores</a:t>
            </a:r>
            <a:r>
              <a:rPr lang="cs-CZ" b="1" dirty="0">
                <a:solidFill>
                  <a:srgbClr val="FF0000"/>
                </a:solidFill>
              </a:rPr>
              <a:t>			</a:t>
            </a:r>
            <a:r>
              <a:rPr lang="cs-CZ" b="1" dirty="0" smtClean="0">
                <a:solidFill>
                  <a:srgbClr val="FF0000"/>
                </a:solidFill>
              </a:rPr>
              <a:t>	Žalozpěvy</a:t>
            </a:r>
            <a:endParaRPr lang="cs-CZ" b="1" dirty="0">
              <a:solidFill>
                <a:srgbClr val="FF0000"/>
              </a:solidFill>
            </a:endParaRP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Heroides</a:t>
            </a:r>
            <a:r>
              <a:rPr lang="cs-CZ" b="1" dirty="0">
                <a:solidFill>
                  <a:srgbClr val="FF0000"/>
                </a:solidFill>
              </a:rPr>
              <a:t>			Proměny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Ars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amatoria</a:t>
            </a:r>
            <a:r>
              <a:rPr lang="cs-CZ" b="1" dirty="0">
                <a:solidFill>
                  <a:srgbClr val="FF0000"/>
                </a:solidFill>
              </a:rPr>
              <a:t>			Umění milovat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Remedia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amoris</a:t>
            </a:r>
            <a:r>
              <a:rPr lang="cs-CZ" b="1" dirty="0">
                <a:solidFill>
                  <a:srgbClr val="FF0000"/>
                </a:solidFill>
              </a:rPr>
              <a:t>		Kalendář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Metamorphoses</a:t>
            </a:r>
            <a:r>
              <a:rPr lang="cs-CZ" b="1" dirty="0">
                <a:solidFill>
                  <a:srgbClr val="FF0000"/>
                </a:solidFill>
              </a:rPr>
              <a:t>		Lásky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Fasti</a:t>
            </a:r>
            <a:r>
              <a:rPr lang="cs-CZ" b="1" dirty="0">
                <a:solidFill>
                  <a:srgbClr val="FF0000"/>
                </a:solidFill>
              </a:rPr>
              <a:t>				Listy heroin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Tristia</a:t>
            </a:r>
            <a:r>
              <a:rPr lang="cs-CZ" b="1" dirty="0">
                <a:solidFill>
                  <a:srgbClr val="FF0000"/>
                </a:solidFill>
              </a:rPr>
              <a:t>				Listy z Pontu</a:t>
            </a:r>
          </a:p>
          <a:p>
            <a:pPr lvl="1"/>
            <a:r>
              <a:rPr lang="cs-CZ" b="1" dirty="0" err="1">
                <a:solidFill>
                  <a:srgbClr val="FF0000"/>
                </a:solidFill>
              </a:rPr>
              <a:t>Epistulae</a:t>
            </a:r>
            <a:r>
              <a:rPr lang="cs-CZ" b="1" dirty="0">
                <a:solidFill>
                  <a:srgbClr val="FF0000"/>
                </a:solidFill>
              </a:rPr>
              <a:t> ex </a:t>
            </a:r>
            <a:r>
              <a:rPr lang="cs-CZ" b="1" dirty="0" err="1">
                <a:solidFill>
                  <a:srgbClr val="FF0000"/>
                </a:solidFill>
              </a:rPr>
              <a:t>Ponto</a:t>
            </a:r>
            <a:r>
              <a:rPr lang="cs-CZ" b="1" dirty="0">
                <a:solidFill>
                  <a:srgbClr val="FF0000"/>
                </a:solidFill>
              </a:rPr>
              <a:t>		Léky proti lásce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Publius Ovidius </a:t>
            </a:r>
            <a:r>
              <a:rPr lang="cs-CZ" dirty="0" err="1">
                <a:effectLst/>
              </a:rPr>
              <a:t>Naso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2411760" y="2924944"/>
            <a:ext cx="2736304" cy="1584176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2555776" y="3356992"/>
            <a:ext cx="2592288" cy="1512168"/>
          </a:xfrm>
          <a:prstGeom prst="straightConnector1">
            <a:avLst/>
          </a:prstGeom>
          <a:ln w="254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131840" y="3717032"/>
            <a:ext cx="194421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19872" y="4113076"/>
            <a:ext cx="1728192" cy="16201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3563888" y="3356992"/>
            <a:ext cx="1512168" cy="115212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V="1">
            <a:off x="1979712" y="4113076"/>
            <a:ext cx="3096344" cy="75608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flipV="1">
            <a:off x="2267744" y="2924944"/>
            <a:ext cx="2880320" cy="23762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V="1">
            <a:off x="3851920" y="5301208"/>
            <a:ext cx="1296144" cy="43204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368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b="1" dirty="0"/>
              <a:t>Přeložte citáty o </a:t>
            </a:r>
            <a:r>
              <a:rPr lang="cs-CZ" sz="3200" b="1" dirty="0" smtClean="0"/>
              <a:t>lásce.</a:t>
            </a:r>
            <a:endParaRPr lang="cs-CZ" sz="3200" b="1" dirty="0"/>
          </a:p>
          <a:p>
            <a:pPr marL="109728" indent="0">
              <a:buNone/>
            </a:pPr>
            <a:endParaRPr lang="cs-CZ" sz="3200" dirty="0"/>
          </a:p>
          <a:p>
            <a:pPr marL="109728" indent="0">
              <a:buNone/>
            </a:pP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 č. 2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8" name="Picture 2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573016"/>
            <a:ext cx="1100023" cy="1805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008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Credula</a:t>
            </a:r>
            <a:r>
              <a:rPr lang="cs-CZ" sz="3200" dirty="0"/>
              <a:t> res </a:t>
            </a:r>
            <a:r>
              <a:rPr lang="cs-CZ" sz="3200" dirty="0" err="1"/>
              <a:t>amores</a:t>
            </a:r>
            <a:r>
              <a:rPr lang="cs-CZ" sz="3200" dirty="0"/>
              <a:t> </a:t>
            </a:r>
            <a:r>
              <a:rPr lang="cs-CZ" sz="3200" dirty="0" err="1" smtClean="0"/>
              <a:t>est</a:t>
            </a:r>
            <a:r>
              <a:rPr lang="cs-CZ" sz="3200" dirty="0" smtClean="0"/>
              <a:t>.</a:t>
            </a:r>
          </a:p>
          <a:p>
            <a:pPr lvl="0"/>
            <a:r>
              <a:rPr lang="cs-CZ" sz="3200" dirty="0">
                <a:solidFill>
                  <a:srgbClr val="00B050"/>
                </a:solidFill>
              </a:rPr>
              <a:t>Láska uvěří snadno.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>
                <a:solidFill>
                  <a:srgbClr val="FF0000"/>
                </a:solidFill>
              </a:rPr>
              <a:t>Ovidius</a:t>
            </a:r>
            <a:r>
              <a:rPr lang="cs-CZ" sz="4400" dirty="0">
                <a:solidFill>
                  <a:srgbClr val="FF0000"/>
                </a:solidFill>
              </a:rPr>
              <a:t/>
            </a:r>
            <a:br>
              <a:rPr lang="cs-CZ" sz="4400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  <a:effectLst/>
            </a:endParaRPr>
          </a:p>
        </p:txBody>
      </p:sp>
      <p:pic>
        <p:nvPicPr>
          <p:cNvPr id="1039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334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Amor </a:t>
            </a:r>
            <a:r>
              <a:rPr lang="cs-CZ" sz="3200" dirty="0" err="1"/>
              <a:t>tussisque</a:t>
            </a:r>
            <a:r>
              <a:rPr lang="cs-CZ" sz="3200" dirty="0"/>
              <a:t> non </a:t>
            </a:r>
            <a:r>
              <a:rPr lang="cs-CZ" sz="3200" dirty="0" err="1" smtClean="0"/>
              <a:t>celatur</a:t>
            </a:r>
            <a:r>
              <a:rPr lang="cs-CZ" sz="3200" dirty="0" smtClean="0"/>
              <a:t>.</a:t>
            </a:r>
          </a:p>
          <a:p>
            <a:r>
              <a:rPr lang="cs-CZ" sz="3200" dirty="0">
                <a:solidFill>
                  <a:srgbClr val="00B050"/>
                </a:solidFill>
              </a:rPr>
              <a:t>Lásku a kašel nelze zatajit.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FF0000"/>
                </a:solidFill>
              </a:rPr>
              <a:t>Ovidius</a:t>
            </a: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619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Nox et amor </a:t>
            </a:r>
            <a:r>
              <a:rPr lang="cs-CZ" sz="3200" dirty="0" err="1"/>
              <a:t>vinumque</a:t>
            </a:r>
            <a:r>
              <a:rPr lang="cs-CZ" sz="3200" dirty="0"/>
              <a:t> </a:t>
            </a:r>
            <a:r>
              <a:rPr lang="cs-CZ" sz="3200" dirty="0" err="1"/>
              <a:t>nihil</a:t>
            </a:r>
            <a:r>
              <a:rPr lang="cs-CZ" sz="3200" dirty="0"/>
              <a:t> </a:t>
            </a:r>
            <a:r>
              <a:rPr lang="cs-CZ" sz="3200" dirty="0" err="1"/>
              <a:t>moderabile</a:t>
            </a:r>
            <a:r>
              <a:rPr lang="cs-CZ" sz="3200" dirty="0"/>
              <a:t> </a:t>
            </a:r>
            <a:r>
              <a:rPr lang="cs-CZ" sz="3200" dirty="0" err="1" smtClean="0"/>
              <a:t>suadent</a:t>
            </a:r>
            <a:r>
              <a:rPr lang="cs-CZ" sz="3200" dirty="0" smtClean="0"/>
              <a:t>.</a:t>
            </a:r>
            <a:endParaRPr lang="cs-CZ" sz="3200" dirty="0"/>
          </a:p>
          <a:p>
            <a:r>
              <a:rPr lang="cs-CZ" sz="3200" dirty="0">
                <a:solidFill>
                  <a:srgbClr val="00B050"/>
                </a:solidFill>
              </a:rPr>
              <a:t>Noc, láska a víno, ty nemohou rozumně radit.</a:t>
            </a: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rgbClr val="FF0000"/>
                </a:solidFill>
              </a:rPr>
              <a:t>Ovidius</a:t>
            </a:r>
          </a:p>
        </p:txBody>
      </p:sp>
      <p:pic>
        <p:nvPicPr>
          <p:cNvPr id="5" name="Picture 15" descr="C:\Users\Romana\AppData\Local\Microsoft\Windows\Temporary Internet Files\Content.IE5\8V58WNKB\MM91000113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365104"/>
            <a:ext cx="3110689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406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63</TotalTime>
  <Words>273</Words>
  <Application>Microsoft Office PowerPoint</Application>
  <PresentationFormat>Předvádění na obrazovce (4:3)</PresentationFormat>
  <Paragraphs>76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Literatura antického Říma po Kristu</vt:lpstr>
      <vt:lpstr>Úvod</vt:lpstr>
      <vt:lpstr>  Úkol č. 1  </vt:lpstr>
      <vt:lpstr>Publius Ovidius Naso </vt:lpstr>
      <vt:lpstr>Publius Ovidius Naso </vt:lpstr>
      <vt:lpstr>Úkol č. 2</vt:lpstr>
      <vt:lpstr> Ovidius </vt:lpstr>
      <vt:lpstr>Ovidius</vt:lpstr>
      <vt:lpstr>Ovidius</vt:lpstr>
      <vt:lpstr>Ovidius</vt:lpstr>
      <vt:lpstr>Ovidius</vt:lpstr>
      <vt:lpstr>Vergilius</vt:lpstr>
      <vt:lpstr>Vergilius</vt:lpstr>
      <vt:lpstr>  Úkol č. 3  </vt:lpstr>
      <vt:lpstr>Seneca</vt:lpstr>
      <vt:lpstr>   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antického Říma před Kristem</dc:title>
  <dc:creator>Romana</dc:creator>
  <cp:lastModifiedBy>novakrom</cp:lastModifiedBy>
  <cp:revision>15</cp:revision>
  <dcterms:created xsi:type="dcterms:W3CDTF">2013-09-15T14:20:57Z</dcterms:created>
  <dcterms:modified xsi:type="dcterms:W3CDTF">2014-04-02T10:21:54Z</dcterms:modified>
</cp:coreProperties>
</file>