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78" r:id="rId6"/>
    <p:sldId id="273" r:id="rId7"/>
    <p:sldId id="279" r:id="rId8"/>
    <p:sldId id="280" r:id="rId9"/>
    <p:sldId id="281" r:id="rId10"/>
    <p:sldId id="274" r:id="rId11"/>
    <p:sldId id="282" r:id="rId12"/>
    <p:sldId id="283" r:id="rId13"/>
    <p:sldId id="275" r:id="rId14"/>
    <p:sldId id="285" r:id="rId15"/>
    <p:sldId id="286" r:id="rId16"/>
    <p:sldId id="284" r:id="rId17"/>
    <p:sldId id="276" r:id="rId18"/>
    <p:sldId id="287" r:id="rId19"/>
    <p:sldId id="288" r:id="rId20"/>
    <p:sldId id="277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2"/>
                </a:solidFill>
              </a:rPr>
              <a:t>Pronomina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Říjen </a:t>
            </a:r>
            <a:r>
              <a:rPr lang="cs-CZ" dirty="0"/>
              <a:t>2013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43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3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dirty="0" err="1">
                <a:solidFill>
                  <a:srgbClr val="FF0000"/>
                </a:solidFill>
              </a:rPr>
              <a:t>Pronomina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err="1">
                <a:solidFill>
                  <a:srgbClr val="FF0000"/>
                </a:solidFill>
              </a:rPr>
              <a:t>possessiva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zájmena přivlastňovací se skloňují podle adjektiv I. a II. </a:t>
            </a:r>
            <a:r>
              <a:rPr lang="cs-CZ" sz="3200" dirty="0" smtClean="0"/>
              <a:t>deklinace.</a:t>
            </a:r>
          </a:p>
          <a:p>
            <a:pPr lvl="0"/>
            <a:r>
              <a:rPr lang="cs-CZ" sz="3200" dirty="0" smtClean="0"/>
              <a:t>Určete </a:t>
            </a:r>
            <a:r>
              <a:rPr lang="cs-CZ" sz="3200" dirty="0"/>
              <a:t>pád a </a:t>
            </a:r>
            <a:r>
              <a:rPr lang="cs-CZ" sz="3200" dirty="0" smtClean="0"/>
              <a:t>číslo.</a:t>
            </a:r>
          </a:p>
          <a:p>
            <a:pPr lvl="0"/>
            <a:r>
              <a:rPr lang="cs-CZ" sz="3200" dirty="0" smtClean="0"/>
              <a:t>Spojení přeložte.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3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78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err="1">
                <a:solidFill>
                  <a:srgbClr val="00B050"/>
                </a:solidFill>
              </a:rPr>
              <a:t>amicum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meum</a:t>
            </a:r>
            <a:endParaRPr lang="cs-CZ" b="1" dirty="0" smtClean="0">
              <a:solidFill>
                <a:srgbClr val="00B050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4. </a:t>
            </a:r>
            <a:r>
              <a:rPr lang="cs-CZ" b="1" dirty="0" err="1">
                <a:solidFill>
                  <a:srgbClr val="FF0000"/>
                </a:solidFill>
              </a:rPr>
              <a:t>sg</a:t>
            </a:r>
            <a:r>
              <a:rPr lang="cs-CZ" b="1" dirty="0">
                <a:solidFill>
                  <a:srgbClr val="FF0000"/>
                </a:solidFill>
              </a:rPr>
              <a:t>.</a:t>
            </a:r>
            <a:endParaRPr lang="cs-CZ" b="1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err="1" smtClean="0">
                <a:solidFill>
                  <a:srgbClr val="00B050"/>
                </a:solidFill>
              </a:rPr>
              <a:t>puella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tua</a:t>
            </a:r>
            <a:endParaRPr lang="cs-CZ" b="1" dirty="0" smtClean="0">
              <a:solidFill>
                <a:srgbClr val="00B050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1., 5. </a:t>
            </a:r>
            <a:r>
              <a:rPr lang="cs-CZ" b="1" dirty="0" err="1">
                <a:solidFill>
                  <a:srgbClr val="FF0000"/>
                </a:solidFill>
              </a:rPr>
              <a:t>sg</a:t>
            </a:r>
            <a:r>
              <a:rPr lang="cs-CZ" b="1" dirty="0">
                <a:solidFill>
                  <a:srgbClr val="FF0000"/>
                </a:solidFill>
              </a:rPr>
              <a:t>.</a:t>
            </a:r>
            <a:endParaRPr lang="cs-CZ" b="1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err="1" smtClean="0">
                <a:solidFill>
                  <a:srgbClr val="00B050"/>
                </a:solidFill>
              </a:rPr>
              <a:t>patriam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nostram</a:t>
            </a:r>
            <a:endParaRPr lang="cs-CZ" b="1" dirty="0" smtClean="0">
              <a:solidFill>
                <a:srgbClr val="00B050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4. </a:t>
            </a:r>
            <a:r>
              <a:rPr lang="cs-CZ" b="1" dirty="0" err="1">
                <a:solidFill>
                  <a:srgbClr val="FF0000"/>
                </a:solidFill>
              </a:rPr>
              <a:t>sg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b="1" dirty="0" err="1" smtClean="0">
                <a:solidFill>
                  <a:srgbClr val="00B050"/>
                </a:solidFill>
              </a:rPr>
              <a:t>magistrorum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vestrorum</a:t>
            </a:r>
            <a:endParaRPr lang="cs-CZ" b="1" dirty="0" smtClean="0">
              <a:solidFill>
                <a:srgbClr val="00B050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pl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b="1" dirty="0" err="1" smtClean="0">
                <a:solidFill>
                  <a:srgbClr val="00B050"/>
                </a:solidFill>
              </a:rPr>
              <a:t>discipulis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nostris</a:t>
            </a:r>
            <a:endParaRPr lang="cs-CZ" b="1" dirty="0" smtClean="0">
              <a:solidFill>
                <a:srgbClr val="00B050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3., 6. </a:t>
            </a:r>
            <a:r>
              <a:rPr lang="cs-CZ" b="1" dirty="0" err="1">
                <a:solidFill>
                  <a:srgbClr val="FF0000"/>
                </a:solidFill>
              </a:rPr>
              <a:t>pl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Určete pád a číslo (přeložte</a:t>
            </a:r>
            <a:r>
              <a:rPr lang="cs-CZ" dirty="0" smtClean="0">
                <a:effectLst/>
              </a:rPr>
              <a:t>):</a:t>
            </a:r>
            <a:endParaRPr lang="cs-CZ" dirty="0"/>
          </a:p>
        </p:txBody>
      </p:sp>
      <p:pic>
        <p:nvPicPr>
          <p:cNvPr id="6" name="Picture 2" descr="C:\Users\Romana\AppData\Local\Microsoft\Windows\Temporary Internet Files\Content.IE5\8V58WNKB\MC9003835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20888"/>
            <a:ext cx="150900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97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900" b="1" dirty="0">
                <a:solidFill>
                  <a:srgbClr val="00B050"/>
                </a:solidFill>
              </a:rPr>
              <a:t>amore </a:t>
            </a:r>
            <a:r>
              <a:rPr lang="cs-CZ" sz="2900" b="1" dirty="0" err="1" smtClean="0">
                <a:solidFill>
                  <a:srgbClr val="00B050"/>
                </a:solidFill>
              </a:rPr>
              <a:t>meo</a:t>
            </a:r>
            <a:endParaRPr lang="cs-CZ" sz="29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500" b="1" dirty="0">
                <a:solidFill>
                  <a:srgbClr val="FF0000"/>
                </a:solidFill>
              </a:rPr>
              <a:t>6. </a:t>
            </a:r>
            <a:r>
              <a:rPr lang="cs-CZ" sz="2500" b="1" dirty="0" err="1">
                <a:solidFill>
                  <a:srgbClr val="FF0000"/>
                </a:solidFill>
              </a:rPr>
              <a:t>sg</a:t>
            </a:r>
            <a:r>
              <a:rPr lang="cs-CZ" sz="2500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sz="2900" b="1" dirty="0" err="1" smtClean="0">
                <a:solidFill>
                  <a:srgbClr val="00B050"/>
                </a:solidFill>
              </a:rPr>
              <a:t>consilii</a:t>
            </a:r>
            <a:r>
              <a:rPr lang="cs-CZ" sz="2900" b="1" dirty="0" smtClean="0">
                <a:solidFill>
                  <a:srgbClr val="00B050"/>
                </a:solidFill>
              </a:rPr>
              <a:t> </a:t>
            </a:r>
            <a:r>
              <a:rPr lang="cs-CZ" sz="2900" b="1" dirty="0" err="1" smtClean="0">
                <a:solidFill>
                  <a:srgbClr val="00B050"/>
                </a:solidFill>
              </a:rPr>
              <a:t>sui</a:t>
            </a:r>
            <a:endParaRPr lang="cs-CZ" sz="29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500" b="1" dirty="0">
                <a:solidFill>
                  <a:srgbClr val="FF0000"/>
                </a:solidFill>
              </a:rPr>
              <a:t>2. </a:t>
            </a:r>
            <a:r>
              <a:rPr lang="cs-CZ" sz="2500" b="1" dirty="0" err="1">
                <a:solidFill>
                  <a:srgbClr val="FF0000"/>
                </a:solidFill>
              </a:rPr>
              <a:t>sg</a:t>
            </a:r>
            <a:r>
              <a:rPr lang="cs-CZ" sz="2500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sz="2900" b="1" dirty="0" err="1" smtClean="0">
                <a:solidFill>
                  <a:srgbClr val="00B050"/>
                </a:solidFill>
              </a:rPr>
              <a:t>deos</a:t>
            </a:r>
            <a:r>
              <a:rPr lang="cs-CZ" sz="2900" b="1" dirty="0" smtClean="0">
                <a:solidFill>
                  <a:srgbClr val="00B050"/>
                </a:solidFill>
              </a:rPr>
              <a:t> </a:t>
            </a:r>
            <a:r>
              <a:rPr lang="cs-CZ" sz="2900" b="1" dirty="0" err="1" smtClean="0">
                <a:solidFill>
                  <a:srgbClr val="00B050"/>
                </a:solidFill>
              </a:rPr>
              <a:t>suos</a:t>
            </a:r>
            <a:endParaRPr lang="cs-CZ" sz="29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500" b="1" dirty="0">
                <a:solidFill>
                  <a:srgbClr val="FF0000"/>
                </a:solidFill>
              </a:rPr>
              <a:t>4. </a:t>
            </a:r>
            <a:r>
              <a:rPr lang="cs-CZ" sz="2500" b="1" dirty="0" err="1">
                <a:solidFill>
                  <a:srgbClr val="FF0000"/>
                </a:solidFill>
              </a:rPr>
              <a:t>pl</a:t>
            </a:r>
            <a:r>
              <a:rPr lang="cs-CZ" sz="2500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sz="2900" b="1" dirty="0" smtClean="0">
                <a:solidFill>
                  <a:srgbClr val="00B050"/>
                </a:solidFill>
              </a:rPr>
              <a:t>pro </a:t>
            </a:r>
            <a:r>
              <a:rPr lang="cs-CZ" sz="2900" b="1" dirty="0" err="1">
                <a:solidFill>
                  <a:srgbClr val="00B050"/>
                </a:solidFill>
              </a:rPr>
              <a:t>patria</a:t>
            </a:r>
            <a:r>
              <a:rPr lang="cs-CZ" sz="2900" b="1" dirty="0">
                <a:solidFill>
                  <a:srgbClr val="00B050"/>
                </a:solidFill>
              </a:rPr>
              <a:t> </a:t>
            </a:r>
            <a:r>
              <a:rPr lang="cs-CZ" sz="2900" b="1" dirty="0" err="1" smtClean="0">
                <a:solidFill>
                  <a:srgbClr val="00B050"/>
                </a:solidFill>
              </a:rPr>
              <a:t>tua</a:t>
            </a:r>
            <a:endParaRPr lang="cs-CZ" sz="29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500" b="1" dirty="0">
                <a:solidFill>
                  <a:srgbClr val="FF0000"/>
                </a:solidFill>
              </a:rPr>
              <a:t>6. </a:t>
            </a:r>
            <a:r>
              <a:rPr lang="cs-CZ" sz="2500" b="1" dirty="0" err="1">
                <a:solidFill>
                  <a:srgbClr val="FF0000"/>
                </a:solidFill>
              </a:rPr>
              <a:t>sg</a:t>
            </a:r>
            <a:r>
              <a:rPr lang="cs-CZ" sz="2500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sz="2900" b="1" dirty="0" smtClean="0">
                <a:solidFill>
                  <a:srgbClr val="00B050"/>
                </a:solidFill>
              </a:rPr>
              <a:t>in </a:t>
            </a:r>
            <a:r>
              <a:rPr lang="cs-CZ" sz="2900" b="1" dirty="0">
                <a:solidFill>
                  <a:srgbClr val="00B050"/>
                </a:solidFill>
              </a:rPr>
              <a:t>oppidum </a:t>
            </a:r>
            <a:r>
              <a:rPr lang="cs-CZ" sz="2900" b="1" dirty="0" err="1" smtClean="0">
                <a:solidFill>
                  <a:srgbClr val="00B050"/>
                </a:solidFill>
              </a:rPr>
              <a:t>nostrum</a:t>
            </a:r>
            <a:endParaRPr lang="cs-CZ" sz="29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500" b="1" dirty="0">
                <a:solidFill>
                  <a:srgbClr val="FF0000"/>
                </a:solidFill>
              </a:rPr>
              <a:t>4. </a:t>
            </a:r>
            <a:r>
              <a:rPr lang="cs-CZ" sz="2500" b="1" dirty="0" err="1">
                <a:solidFill>
                  <a:srgbClr val="FF0000"/>
                </a:solidFill>
              </a:rPr>
              <a:t>sg</a:t>
            </a:r>
            <a:r>
              <a:rPr lang="cs-CZ" sz="2500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sz="2900" b="1" dirty="0" smtClean="0">
                <a:solidFill>
                  <a:srgbClr val="00B050"/>
                </a:solidFill>
              </a:rPr>
              <a:t>ex </a:t>
            </a:r>
            <a:r>
              <a:rPr lang="cs-CZ" sz="2900" b="1" dirty="0" err="1">
                <a:solidFill>
                  <a:srgbClr val="00B050"/>
                </a:solidFill>
              </a:rPr>
              <a:t>terra</a:t>
            </a:r>
            <a:r>
              <a:rPr lang="cs-CZ" sz="2900" b="1" dirty="0">
                <a:solidFill>
                  <a:srgbClr val="00B050"/>
                </a:solidFill>
              </a:rPr>
              <a:t> </a:t>
            </a:r>
            <a:r>
              <a:rPr lang="cs-CZ" sz="2900" b="1" dirty="0" err="1" smtClean="0">
                <a:solidFill>
                  <a:srgbClr val="00B050"/>
                </a:solidFill>
              </a:rPr>
              <a:t>vestra</a:t>
            </a:r>
            <a:endParaRPr lang="cs-CZ" sz="29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500" b="1" dirty="0">
                <a:solidFill>
                  <a:srgbClr val="FF0000"/>
                </a:solidFill>
              </a:rPr>
              <a:t>6. </a:t>
            </a:r>
            <a:r>
              <a:rPr lang="cs-CZ" sz="2500" b="1" dirty="0" err="1">
                <a:solidFill>
                  <a:srgbClr val="FF0000"/>
                </a:solidFill>
              </a:rPr>
              <a:t>sg</a:t>
            </a:r>
            <a:r>
              <a:rPr lang="cs-CZ" sz="2500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Určete pád a číslo (přeložte</a:t>
            </a:r>
            <a:r>
              <a:rPr lang="cs-CZ" dirty="0" smtClean="0">
                <a:effectLst/>
              </a:rPr>
              <a:t>):</a:t>
            </a:r>
            <a:endParaRPr lang="cs-CZ" dirty="0"/>
          </a:p>
        </p:txBody>
      </p:sp>
      <p:pic>
        <p:nvPicPr>
          <p:cNvPr id="3074" name="Picture 2" descr="C:\Users\Romana\AppData\Local\Microsoft\Windows\Temporary Internet Files\Content.IE5\8V58WNKB\MC9003835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20888"/>
            <a:ext cx="150900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25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27711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Nejčastější ukazovací zájmena − </a:t>
            </a:r>
            <a:r>
              <a:rPr lang="cs-CZ" sz="3200" dirty="0" err="1">
                <a:solidFill>
                  <a:srgbClr val="FF0000"/>
                </a:solidFill>
              </a:rPr>
              <a:t>pronomina</a:t>
            </a:r>
            <a:r>
              <a:rPr lang="cs-CZ" sz="3200" dirty="0">
                <a:solidFill>
                  <a:srgbClr val="FF0000"/>
                </a:solidFill>
              </a:rPr>
              <a:t> demonstrativa</a:t>
            </a:r>
            <a:r>
              <a:rPr lang="cs-CZ" sz="3200" dirty="0"/>
              <a:t> jsou: </a:t>
            </a:r>
            <a:r>
              <a:rPr lang="cs-CZ" sz="3200" dirty="0" err="1"/>
              <a:t>is</a:t>
            </a:r>
            <a:r>
              <a:rPr lang="cs-CZ" sz="3200" dirty="0"/>
              <a:t>, </a:t>
            </a:r>
            <a:r>
              <a:rPr lang="cs-CZ" sz="3200" dirty="0" err="1"/>
              <a:t>ea</a:t>
            </a:r>
            <a:r>
              <a:rPr lang="cs-CZ" sz="3200" dirty="0"/>
              <a:t>, id; hic, </a:t>
            </a:r>
            <a:r>
              <a:rPr lang="cs-CZ" sz="3200" dirty="0" err="1"/>
              <a:t>haec</a:t>
            </a:r>
            <a:r>
              <a:rPr lang="cs-CZ" sz="3200" dirty="0"/>
              <a:t>, hoc; </a:t>
            </a:r>
            <a:r>
              <a:rPr lang="cs-CZ" sz="3200" dirty="0" err="1"/>
              <a:t>ille</a:t>
            </a:r>
            <a:r>
              <a:rPr lang="cs-CZ" sz="3200" dirty="0"/>
              <a:t>, </a:t>
            </a:r>
            <a:r>
              <a:rPr lang="cs-CZ" sz="3200" dirty="0" err="1"/>
              <a:t>illa</a:t>
            </a:r>
            <a:r>
              <a:rPr lang="cs-CZ" sz="3200" dirty="0"/>
              <a:t>, </a:t>
            </a:r>
            <a:r>
              <a:rPr lang="cs-CZ" sz="3200" dirty="0" err="1"/>
              <a:t>illud</a:t>
            </a:r>
            <a:r>
              <a:rPr lang="cs-CZ" sz="3200" dirty="0"/>
              <a:t>; idem, </a:t>
            </a:r>
            <a:r>
              <a:rPr lang="cs-CZ" sz="3200" dirty="0" err="1"/>
              <a:t>eadem</a:t>
            </a:r>
            <a:r>
              <a:rPr lang="cs-CZ" sz="3200" dirty="0"/>
              <a:t>, </a:t>
            </a:r>
            <a:r>
              <a:rPr lang="cs-CZ" sz="3200" dirty="0" smtClean="0"/>
              <a:t>idem.</a:t>
            </a:r>
          </a:p>
          <a:p>
            <a:pPr lvl="0"/>
            <a:r>
              <a:rPr lang="cs-CZ" sz="3200" dirty="0" smtClean="0"/>
              <a:t>Skloňování </a:t>
            </a:r>
            <a:r>
              <a:rPr lang="cs-CZ" sz="3200" dirty="0"/>
              <a:t>se podobá skloňování adjektiv I. a II. </a:t>
            </a:r>
            <a:r>
              <a:rPr lang="cs-CZ" sz="3200" dirty="0" smtClean="0"/>
              <a:t>deklinace.</a:t>
            </a:r>
          </a:p>
          <a:p>
            <a:pPr lvl="0"/>
            <a:r>
              <a:rPr lang="cs-CZ" sz="3200" dirty="0" smtClean="0"/>
              <a:t>Doplňte </a:t>
            </a:r>
            <a:r>
              <a:rPr lang="cs-CZ" sz="3200" dirty="0"/>
              <a:t>do vět správné tvary zájmen (nahrazujte zájmena, přeložte</a:t>
            </a:r>
            <a:r>
              <a:rPr lang="cs-CZ" sz="3200" dirty="0" smtClean="0"/>
              <a:t>).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4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34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___________________________ </a:t>
            </a:r>
            <a:r>
              <a:rPr lang="cs-CZ" sz="3200" dirty="0" err="1"/>
              <a:t>domus</a:t>
            </a:r>
            <a:r>
              <a:rPr lang="cs-CZ" sz="3200" dirty="0"/>
              <a:t> </a:t>
            </a:r>
            <a:r>
              <a:rPr lang="cs-CZ" sz="3200" dirty="0" err="1"/>
              <a:t>pulchra</a:t>
            </a:r>
            <a:r>
              <a:rPr lang="cs-CZ" sz="3200" dirty="0"/>
              <a:t> </a:t>
            </a:r>
            <a:r>
              <a:rPr lang="cs-CZ" sz="3200" dirty="0" err="1"/>
              <a:t>est</a:t>
            </a:r>
            <a:r>
              <a:rPr lang="cs-CZ" sz="3200" dirty="0" smtClean="0"/>
              <a:t>.</a:t>
            </a:r>
          </a:p>
          <a:p>
            <a:pPr marL="109728" indent="0">
              <a:buNone/>
            </a:pPr>
            <a:endParaRPr lang="cs-CZ" sz="3200" dirty="0"/>
          </a:p>
          <a:p>
            <a:r>
              <a:rPr lang="cs-CZ" sz="3200" dirty="0"/>
              <a:t>___________________________ </a:t>
            </a:r>
            <a:r>
              <a:rPr lang="cs-CZ" sz="3200" dirty="0" err="1"/>
              <a:t>agros</a:t>
            </a:r>
            <a:r>
              <a:rPr lang="cs-CZ" sz="3200" dirty="0"/>
              <a:t> </a:t>
            </a:r>
            <a:r>
              <a:rPr lang="cs-CZ" sz="3200" dirty="0" err="1"/>
              <a:t>nemo</a:t>
            </a:r>
            <a:r>
              <a:rPr lang="cs-CZ" sz="3200" dirty="0"/>
              <a:t> </a:t>
            </a:r>
            <a:r>
              <a:rPr lang="cs-CZ" sz="3200" dirty="0" err="1"/>
              <a:t>colit</a:t>
            </a:r>
            <a:r>
              <a:rPr lang="cs-CZ" sz="3200" dirty="0" smtClean="0"/>
              <a:t>.</a:t>
            </a:r>
          </a:p>
          <a:p>
            <a:pPr marL="109728" indent="0">
              <a:buNone/>
            </a:pPr>
            <a:endParaRPr lang="cs-CZ" sz="3200" dirty="0"/>
          </a:p>
          <a:p>
            <a:r>
              <a:rPr lang="cs-CZ" sz="3200" dirty="0"/>
              <a:t>___________________________ </a:t>
            </a:r>
            <a:r>
              <a:rPr lang="cs-CZ" sz="3200" dirty="0" err="1"/>
              <a:t>liberorum</a:t>
            </a:r>
            <a:r>
              <a:rPr lang="cs-CZ" sz="3200" dirty="0"/>
              <a:t> </a:t>
            </a:r>
            <a:r>
              <a:rPr lang="cs-CZ" sz="3200" dirty="0" err="1"/>
              <a:t>parentes</a:t>
            </a:r>
            <a:r>
              <a:rPr lang="cs-CZ" sz="3200" dirty="0"/>
              <a:t> </a:t>
            </a:r>
            <a:r>
              <a:rPr lang="cs-CZ" sz="3200" dirty="0" err="1"/>
              <a:t>severi</a:t>
            </a:r>
            <a:r>
              <a:rPr lang="cs-CZ" sz="3200" dirty="0"/>
              <a:t> </a:t>
            </a:r>
            <a:r>
              <a:rPr lang="cs-CZ" sz="3200" dirty="0" err="1" smtClean="0"/>
              <a:t>erant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dirty="0"/>
              <a:t>___________________________ </a:t>
            </a:r>
            <a:r>
              <a:rPr lang="cs-CZ" sz="3200" dirty="0" err="1"/>
              <a:t>decus</a:t>
            </a:r>
            <a:r>
              <a:rPr lang="cs-CZ" sz="3200" dirty="0"/>
              <a:t> </a:t>
            </a:r>
            <a:r>
              <a:rPr lang="cs-CZ" sz="3200" dirty="0" err="1"/>
              <a:t>saepe</a:t>
            </a:r>
            <a:r>
              <a:rPr lang="cs-CZ" sz="3200" dirty="0"/>
              <a:t> vedere </a:t>
            </a:r>
            <a:r>
              <a:rPr lang="cs-CZ" sz="3200" dirty="0" err="1"/>
              <a:t>possumus</a:t>
            </a:r>
            <a:r>
              <a:rPr lang="cs-CZ" sz="3200" dirty="0"/>
              <a:t>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4" name="Obdélníkový popisek 3"/>
          <p:cNvSpPr/>
          <p:nvPr/>
        </p:nvSpPr>
        <p:spPr>
          <a:xfrm>
            <a:off x="3347864" y="399162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Ea</a:t>
            </a:r>
            <a:r>
              <a:rPr lang="cs-CZ" dirty="0" smtClean="0"/>
              <a:t>, </a:t>
            </a:r>
            <a:r>
              <a:rPr lang="cs-CZ" dirty="0" err="1" smtClean="0"/>
              <a:t>haec</a:t>
            </a:r>
            <a:r>
              <a:rPr lang="cs-CZ" dirty="0" smtClean="0"/>
              <a:t>, </a:t>
            </a:r>
            <a:r>
              <a:rPr lang="cs-CZ" dirty="0" err="1" smtClean="0"/>
              <a:t>illa</a:t>
            </a:r>
            <a:endParaRPr lang="cs-CZ" dirty="0"/>
          </a:p>
        </p:txBody>
      </p:sp>
      <p:sp>
        <p:nvSpPr>
          <p:cNvPr id="5" name="Obdélníkový popisek 4"/>
          <p:cNvSpPr/>
          <p:nvPr/>
        </p:nvSpPr>
        <p:spPr>
          <a:xfrm>
            <a:off x="3376108" y="1844824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Eos</a:t>
            </a:r>
            <a:r>
              <a:rPr lang="cs-CZ" dirty="0" smtClean="0"/>
              <a:t>, </a:t>
            </a:r>
            <a:r>
              <a:rPr lang="cs-CZ" dirty="0" err="1" smtClean="0"/>
              <a:t>hhos</a:t>
            </a:r>
            <a:r>
              <a:rPr lang="cs-CZ" dirty="0" smtClean="0"/>
              <a:t>, </a:t>
            </a:r>
            <a:r>
              <a:rPr lang="cs-CZ" dirty="0" err="1" smtClean="0"/>
              <a:t>illos</a:t>
            </a:r>
            <a:endParaRPr lang="cs-CZ" dirty="0"/>
          </a:p>
        </p:txBody>
      </p:sp>
      <p:sp>
        <p:nvSpPr>
          <p:cNvPr id="6" name="Obdélníkový popisek 5"/>
          <p:cNvSpPr/>
          <p:nvPr/>
        </p:nvSpPr>
        <p:spPr>
          <a:xfrm>
            <a:off x="3376108" y="3068960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Eorum</a:t>
            </a:r>
            <a:r>
              <a:rPr lang="cs-CZ" dirty="0" smtClean="0"/>
              <a:t>, </a:t>
            </a:r>
            <a:r>
              <a:rPr lang="cs-CZ" dirty="0" err="1" smtClean="0"/>
              <a:t>horum</a:t>
            </a:r>
            <a:r>
              <a:rPr lang="cs-CZ" dirty="0" smtClean="0"/>
              <a:t>, </a:t>
            </a:r>
            <a:r>
              <a:rPr lang="cs-CZ" dirty="0" err="1" smtClean="0"/>
              <a:t>illorum</a:t>
            </a:r>
            <a:endParaRPr lang="cs-CZ" dirty="0"/>
          </a:p>
        </p:txBody>
      </p:sp>
      <p:sp>
        <p:nvSpPr>
          <p:cNvPr id="7" name="Obdélníkový popisek 6"/>
          <p:cNvSpPr/>
          <p:nvPr/>
        </p:nvSpPr>
        <p:spPr>
          <a:xfrm>
            <a:off x="3382113" y="4581128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Id, hoc, </a:t>
            </a:r>
            <a:r>
              <a:rPr lang="cs-CZ" dirty="0" err="1" smtClean="0"/>
              <a:t>illud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73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___________________________ </a:t>
            </a:r>
            <a:r>
              <a:rPr lang="cs-CZ" sz="3200" dirty="0" err="1"/>
              <a:t>pueri</a:t>
            </a:r>
            <a:r>
              <a:rPr lang="cs-CZ" sz="3200" dirty="0"/>
              <a:t> </a:t>
            </a:r>
            <a:r>
              <a:rPr lang="cs-CZ" sz="3200" dirty="0" err="1"/>
              <a:t>industria</a:t>
            </a:r>
            <a:r>
              <a:rPr lang="cs-CZ" sz="3200" dirty="0"/>
              <a:t> maxima </a:t>
            </a:r>
            <a:r>
              <a:rPr lang="cs-CZ" sz="3200" dirty="0" err="1"/>
              <a:t>est</a:t>
            </a:r>
            <a:r>
              <a:rPr lang="cs-CZ" sz="3200" dirty="0" smtClean="0"/>
              <a:t>.</a:t>
            </a:r>
          </a:p>
          <a:p>
            <a:pPr marL="109728" indent="0">
              <a:buNone/>
            </a:pPr>
            <a:endParaRPr lang="cs-CZ" sz="3200" dirty="0"/>
          </a:p>
          <a:p>
            <a:r>
              <a:rPr lang="cs-CZ" sz="3200" dirty="0"/>
              <a:t>___________________________ </a:t>
            </a:r>
            <a:r>
              <a:rPr lang="cs-CZ" sz="3200" dirty="0" err="1"/>
              <a:t>temporibus</a:t>
            </a:r>
            <a:r>
              <a:rPr lang="cs-CZ" sz="3200" dirty="0"/>
              <a:t> </a:t>
            </a:r>
            <a:r>
              <a:rPr lang="cs-CZ" sz="3200" dirty="0" err="1"/>
              <a:t>homines</a:t>
            </a:r>
            <a:r>
              <a:rPr lang="cs-CZ" sz="3200" dirty="0"/>
              <a:t> </a:t>
            </a:r>
            <a:r>
              <a:rPr lang="cs-CZ" sz="3200" dirty="0" err="1"/>
              <a:t>feliciter</a:t>
            </a:r>
            <a:r>
              <a:rPr lang="cs-CZ" sz="3200" dirty="0"/>
              <a:t> </a:t>
            </a:r>
            <a:r>
              <a:rPr lang="cs-CZ" sz="3200" dirty="0" err="1"/>
              <a:t>vivebant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dirty="0"/>
              <a:t>___________________________ </a:t>
            </a:r>
            <a:r>
              <a:rPr lang="cs-CZ" sz="3200" dirty="0" err="1"/>
              <a:t>verbis</a:t>
            </a:r>
            <a:r>
              <a:rPr lang="cs-CZ" sz="3200" dirty="0"/>
              <a:t> </a:t>
            </a:r>
            <a:r>
              <a:rPr lang="cs-CZ" sz="3200" dirty="0" err="1"/>
              <a:t>me</a:t>
            </a:r>
            <a:r>
              <a:rPr lang="cs-CZ" sz="3200" dirty="0"/>
              <a:t> </a:t>
            </a:r>
            <a:r>
              <a:rPr lang="cs-CZ" sz="3200" dirty="0" err="1"/>
              <a:t>laudabat</a:t>
            </a:r>
            <a:r>
              <a:rPr lang="cs-CZ" sz="3200" dirty="0" smtClean="0"/>
              <a:t>.</a:t>
            </a:r>
          </a:p>
          <a:p>
            <a:pPr marL="109728" indent="0">
              <a:buNone/>
            </a:pPr>
            <a:endParaRPr lang="cs-CZ" sz="3200" dirty="0"/>
          </a:p>
          <a:p>
            <a:r>
              <a:rPr lang="cs-CZ" sz="3200" dirty="0"/>
              <a:t>___________________________ </a:t>
            </a:r>
            <a:r>
              <a:rPr lang="cs-CZ" sz="3200" dirty="0" err="1"/>
              <a:t>homini</a:t>
            </a:r>
            <a:r>
              <a:rPr lang="cs-CZ" sz="3200" dirty="0"/>
              <a:t> </a:t>
            </a:r>
            <a:r>
              <a:rPr lang="cs-CZ" sz="3200" dirty="0" err="1"/>
              <a:t>semper</a:t>
            </a:r>
            <a:r>
              <a:rPr lang="cs-CZ" sz="3200" dirty="0"/>
              <a:t> </a:t>
            </a:r>
            <a:r>
              <a:rPr lang="cs-CZ" sz="3200" dirty="0" err="1"/>
              <a:t>credabam</a:t>
            </a:r>
            <a:r>
              <a:rPr lang="cs-CZ" sz="3200" dirty="0" smtClean="0"/>
              <a:t>.</a:t>
            </a:r>
            <a:endParaRPr lang="cs-CZ" sz="32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4" name="Obdélníkový popisek 3"/>
          <p:cNvSpPr/>
          <p:nvPr/>
        </p:nvSpPr>
        <p:spPr>
          <a:xfrm>
            <a:off x="3816540" y="260648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Eius</a:t>
            </a:r>
            <a:r>
              <a:rPr lang="cs-CZ" dirty="0" smtClean="0"/>
              <a:t>, </a:t>
            </a:r>
            <a:r>
              <a:rPr lang="cs-CZ" dirty="0" err="1" smtClean="0"/>
              <a:t>huius</a:t>
            </a:r>
            <a:r>
              <a:rPr lang="cs-CZ" dirty="0" smtClean="0"/>
              <a:t>, </a:t>
            </a:r>
            <a:r>
              <a:rPr lang="cs-CZ" dirty="0" err="1" smtClean="0"/>
              <a:t>illius</a:t>
            </a:r>
            <a:endParaRPr lang="cs-CZ" dirty="0"/>
          </a:p>
        </p:txBody>
      </p:sp>
      <p:sp>
        <p:nvSpPr>
          <p:cNvPr id="5" name="Obdélníkový popisek 4"/>
          <p:cNvSpPr/>
          <p:nvPr/>
        </p:nvSpPr>
        <p:spPr>
          <a:xfrm>
            <a:off x="3816540" y="1700808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Eis, his, </a:t>
            </a:r>
            <a:r>
              <a:rPr lang="cs-CZ" dirty="0" err="1" smtClean="0"/>
              <a:t>illi</a:t>
            </a:r>
            <a:endParaRPr lang="cs-CZ" dirty="0"/>
          </a:p>
        </p:txBody>
      </p:sp>
      <p:sp>
        <p:nvSpPr>
          <p:cNvPr id="6" name="Obdélníkový popisek 5"/>
          <p:cNvSpPr/>
          <p:nvPr/>
        </p:nvSpPr>
        <p:spPr>
          <a:xfrm>
            <a:off x="3816540" y="3140968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Eis, his, </a:t>
            </a:r>
            <a:r>
              <a:rPr lang="cs-CZ" dirty="0" err="1" smtClean="0"/>
              <a:t>illis</a:t>
            </a:r>
            <a:endParaRPr lang="cs-CZ" dirty="0"/>
          </a:p>
        </p:txBody>
      </p:sp>
      <p:sp>
        <p:nvSpPr>
          <p:cNvPr id="7" name="Obdélníkový popisek 6"/>
          <p:cNvSpPr/>
          <p:nvPr/>
        </p:nvSpPr>
        <p:spPr>
          <a:xfrm>
            <a:off x="3872493" y="4509120"/>
            <a:ext cx="1872208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Ei</a:t>
            </a:r>
            <a:r>
              <a:rPr lang="cs-CZ" dirty="0" smtClean="0"/>
              <a:t>, </a:t>
            </a:r>
            <a:r>
              <a:rPr lang="cs-CZ" dirty="0" err="1" smtClean="0"/>
              <a:t>huic</a:t>
            </a:r>
            <a:r>
              <a:rPr lang="cs-CZ" dirty="0" smtClean="0"/>
              <a:t>, </a:t>
            </a:r>
            <a:r>
              <a:rPr lang="cs-CZ" dirty="0" err="1" smtClean="0"/>
              <a:t>illi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6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Tento dům je </a:t>
            </a:r>
            <a:r>
              <a:rPr lang="cs-CZ" sz="2800" dirty="0" smtClean="0"/>
              <a:t>krásný.</a:t>
            </a:r>
          </a:p>
          <a:p>
            <a:r>
              <a:rPr lang="cs-CZ" sz="2800" dirty="0" smtClean="0"/>
              <a:t>Ta </a:t>
            </a:r>
            <a:r>
              <a:rPr lang="cs-CZ" sz="2800" dirty="0"/>
              <a:t>pole nikdo </a:t>
            </a:r>
            <a:r>
              <a:rPr lang="cs-CZ" sz="2800" dirty="0" smtClean="0"/>
              <a:t>neobdělává.</a:t>
            </a:r>
          </a:p>
          <a:p>
            <a:r>
              <a:rPr lang="cs-CZ" sz="2800" dirty="0" smtClean="0"/>
              <a:t>Rodiče </a:t>
            </a:r>
            <a:r>
              <a:rPr lang="cs-CZ" sz="2800" dirty="0"/>
              <a:t>těch dětí jsou </a:t>
            </a:r>
            <a:r>
              <a:rPr lang="cs-CZ" sz="2800" dirty="0" smtClean="0"/>
              <a:t>přísní.</a:t>
            </a:r>
          </a:p>
          <a:p>
            <a:r>
              <a:rPr lang="cs-CZ" sz="2800" dirty="0" smtClean="0"/>
              <a:t>Tu </a:t>
            </a:r>
            <a:r>
              <a:rPr lang="cs-CZ" sz="2800" dirty="0"/>
              <a:t>ozdobu můžeme vidět </a:t>
            </a:r>
            <a:r>
              <a:rPr lang="cs-CZ" sz="2800" dirty="0" smtClean="0"/>
              <a:t>často.</a:t>
            </a:r>
          </a:p>
          <a:p>
            <a:r>
              <a:rPr lang="cs-CZ" sz="2800" dirty="0" smtClean="0"/>
              <a:t>Píle </a:t>
            </a:r>
            <a:r>
              <a:rPr lang="cs-CZ" sz="2800" dirty="0"/>
              <a:t>toho chlapce je </a:t>
            </a:r>
            <a:r>
              <a:rPr lang="cs-CZ" sz="2800" dirty="0" smtClean="0"/>
              <a:t>největší.</a:t>
            </a:r>
          </a:p>
          <a:p>
            <a:r>
              <a:rPr lang="cs-CZ" sz="2800" dirty="0" smtClean="0"/>
              <a:t>V</a:t>
            </a:r>
            <a:r>
              <a:rPr lang="cs-CZ" sz="2800" dirty="0"/>
              <a:t> těch časech žili lidé </a:t>
            </a:r>
            <a:r>
              <a:rPr lang="cs-CZ" sz="2800" dirty="0" smtClean="0"/>
              <a:t>šťastně.</a:t>
            </a:r>
          </a:p>
          <a:p>
            <a:r>
              <a:rPr lang="cs-CZ" sz="2800" dirty="0" smtClean="0"/>
              <a:t>Těmi </a:t>
            </a:r>
            <a:r>
              <a:rPr lang="cs-CZ" sz="2800" dirty="0"/>
              <a:t>slovy mě </a:t>
            </a:r>
            <a:r>
              <a:rPr lang="cs-CZ" sz="2800" dirty="0" smtClean="0"/>
              <a:t>chválil.</a:t>
            </a:r>
          </a:p>
          <a:p>
            <a:r>
              <a:rPr lang="cs-CZ" sz="2800" dirty="0" smtClean="0"/>
              <a:t>Tomu </a:t>
            </a:r>
            <a:r>
              <a:rPr lang="cs-CZ" sz="2800" dirty="0"/>
              <a:t>člověku jsem vždy věřil.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Překlad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4098" name="Picture 2" descr="C:\Users\Romana\AppData\Local\Microsoft\Windows\Temporary Internet Files\Content.IE5\7FCGX4DP\MC9004238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313670"/>
            <a:ext cx="180340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35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dirty="0"/>
              <a:t>Zájmena vztažná – </a:t>
            </a:r>
            <a:r>
              <a:rPr lang="cs-CZ" sz="3200" dirty="0" err="1">
                <a:solidFill>
                  <a:srgbClr val="FF0000"/>
                </a:solidFill>
              </a:rPr>
              <a:t>pronomina</a:t>
            </a:r>
            <a:r>
              <a:rPr lang="cs-CZ" sz="3200" dirty="0">
                <a:solidFill>
                  <a:srgbClr val="FF0000"/>
                </a:solidFill>
              </a:rPr>
              <a:t> relativa</a:t>
            </a:r>
            <a:r>
              <a:rPr lang="cs-CZ" sz="3200" dirty="0"/>
              <a:t> se skloňují stejně jako zájmena tázací – </a:t>
            </a:r>
            <a:r>
              <a:rPr lang="cs-CZ" sz="3200" dirty="0" err="1">
                <a:solidFill>
                  <a:srgbClr val="FF0000"/>
                </a:solidFill>
              </a:rPr>
              <a:t>pronomina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interogativa</a:t>
            </a:r>
            <a:r>
              <a:rPr lang="cs-CZ" sz="3200" dirty="0" smtClean="0"/>
              <a:t>.</a:t>
            </a:r>
          </a:p>
          <a:p>
            <a:pPr lvl="0"/>
            <a:r>
              <a:rPr lang="cs-CZ" sz="3200" dirty="0" smtClean="0"/>
              <a:t>Přeložte věty s těmito zájmeny do latiny.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5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58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/>
          </a:bodyPr>
          <a:lstStyle/>
          <a:p>
            <a:r>
              <a:rPr lang="cs-CZ" sz="2800" dirty="0"/>
              <a:t>Kdo k nám přijde? 				_____________________________	</a:t>
            </a:r>
          </a:p>
          <a:p>
            <a:r>
              <a:rPr lang="cs-CZ" sz="2800" dirty="0"/>
              <a:t>Koho jsi viděl? 				_____________________________</a:t>
            </a:r>
          </a:p>
          <a:p>
            <a:r>
              <a:rPr lang="cs-CZ" sz="2800" dirty="0"/>
              <a:t>Čí je tato kniha?				_____________________________</a:t>
            </a:r>
          </a:p>
          <a:p>
            <a:r>
              <a:rPr lang="cs-CZ" sz="2800" dirty="0"/>
              <a:t>Co budeš vyprávět?				_____________________________</a:t>
            </a:r>
          </a:p>
          <a:p>
            <a:r>
              <a:rPr lang="cs-CZ" sz="2800" dirty="0"/>
              <a:t>Co je nového?					_____________________________</a:t>
            </a:r>
          </a:p>
          <a:p>
            <a:r>
              <a:rPr lang="cs-CZ" sz="2800" dirty="0"/>
              <a:t>Kým byla báseň napsána?			_____________________________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6" name="Obdélníkový popisek 5"/>
          <p:cNvSpPr/>
          <p:nvPr/>
        </p:nvSpPr>
        <p:spPr>
          <a:xfrm>
            <a:off x="4299845" y="800588"/>
            <a:ext cx="4608512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Quis</a:t>
            </a:r>
            <a:r>
              <a:rPr lang="cs-CZ" b="1" dirty="0"/>
              <a:t> ad </a:t>
            </a:r>
            <a:r>
              <a:rPr lang="cs-CZ" b="1" dirty="0" smtClean="0"/>
              <a:t>nos </a:t>
            </a:r>
            <a:r>
              <a:rPr lang="cs-CZ" b="1" dirty="0" err="1" smtClean="0"/>
              <a:t>veniet</a:t>
            </a:r>
            <a:r>
              <a:rPr lang="cs-CZ" b="1" dirty="0"/>
              <a:t>? </a:t>
            </a:r>
          </a:p>
        </p:txBody>
      </p:sp>
      <p:sp>
        <p:nvSpPr>
          <p:cNvPr id="9" name="Obdélníkový popisek 8"/>
          <p:cNvSpPr/>
          <p:nvPr/>
        </p:nvSpPr>
        <p:spPr>
          <a:xfrm>
            <a:off x="4266310" y="1628800"/>
            <a:ext cx="4608512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Quem</a:t>
            </a:r>
            <a:r>
              <a:rPr lang="cs-CZ" b="1" dirty="0"/>
              <a:t> </a:t>
            </a:r>
            <a:r>
              <a:rPr lang="cs-CZ" b="1" dirty="0" err="1"/>
              <a:t>videbas</a:t>
            </a:r>
            <a:r>
              <a:rPr lang="cs-CZ" b="1" dirty="0"/>
              <a:t>?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0" name="Obdélníkový popisek 9"/>
          <p:cNvSpPr/>
          <p:nvPr/>
        </p:nvSpPr>
        <p:spPr>
          <a:xfrm>
            <a:off x="4266666" y="2564904"/>
            <a:ext cx="4608512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Cuius</a:t>
            </a:r>
            <a:r>
              <a:rPr lang="cs-CZ" b="1" dirty="0"/>
              <a:t> </a:t>
            </a:r>
            <a:r>
              <a:rPr lang="cs-CZ" b="1" dirty="0" err="1"/>
              <a:t>est</a:t>
            </a:r>
            <a:r>
              <a:rPr lang="cs-CZ" b="1" dirty="0"/>
              <a:t> hic liber? 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4283968" y="3501008"/>
            <a:ext cx="4608512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Quid</a:t>
            </a:r>
            <a:r>
              <a:rPr lang="cs-CZ" b="1" dirty="0"/>
              <a:t> </a:t>
            </a:r>
            <a:r>
              <a:rPr lang="cs-CZ" b="1" dirty="0" err="1"/>
              <a:t>narrabis</a:t>
            </a:r>
            <a:r>
              <a:rPr lang="cs-CZ" b="1" dirty="0"/>
              <a:t>? </a:t>
            </a:r>
          </a:p>
        </p:txBody>
      </p:sp>
      <p:sp>
        <p:nvSpPr>
          <p:cNvPr id="12" name="Obdélníkový popisek 11"/>
          <p:cNvSpPr/>
          <p:nvPr/>
        </p:nvSpPr>
        <p:spPr>
          <a:xfrm>
            <a:off x="4267022" y="4365104"/>
            <a:ext cx="4608512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Quid</a:t>
            </a:r>
            <a:r>
              <a:rPr lang="cs-CZ" b="1" dirty="0"/>
              <a:t> </a:t>
            </a:r>
            <a:r>
              <a:rPr lang="cs-CZ" b="1" dirty="0" err="1"/>
              <a:t>est</a:t>
            </a:r>
            <a:r>
              <a:rPr lang="cs-CZ" b="1" dirty="0"/>
              <a:t> </a:t>
            </a:r>
            <a:r>
              <a:rPr lang="cs-CZ" b="1" dirty="0" err="1"/>
              <a:t>novi</a:t>
            </a:r>
            <a:r>
              <a:rPr lang="cs-CZ" b="1" dirty="0"/>
              <a:t>? 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299845" y="5517232"/>
            <a:ext cx="4608512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A quo </a:t>
            </a:r>
            <a:r>
              <a:rPr lang="cs-CZ" b="1" dirty="0" err="1"/>
              <a:t>carmen</a:t>
            </a:r>
            <a:r>
              <a:rPr lang="cs-CZ" b="1" dirty="0"/>
              <a:t> </a:t>
            </a:r>
            <a:r>
              <a:rPr lang="cs-CZ" b="1" dirty="0" err="1"/>
              <a:t>scribebatur</a:t>
            </a:r>
            <a:r>
              <a:rPr lang="cs-CZ" b="1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45637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Komu </a:t>
            </a:r>
            <a:r>
              <a:rPr lang="cs-CZ" sz="2800" dirty="0"/>
              <a:t>píšeš dopis?				_____________________________</a:t>
            </a:r>
          </a:p>
          <a:p>
            <a:r>
              <a:rPr lang="cs-CZ" sz="2800" dirty="0"/>
              <a:t>Jaké knihy čtete?				_____________________________</a:t>
            </a:r>
          </a:p>
          <a:p>
            <a:r>
              <a:rPr lang="cs-CZ" sz="2800" dirty="0"/>
              <a:t>Kterého žáka učitel chválil</a:t>
            </a:r>
            <a:r>
              <a:rPr lang="cs-CZ" sz="2800" dirty="0" smtClean="0"/>
              <a:t>?</a:t>
            </a:r>
          </a:p>
          <a:p>
            <a:pPr marL="109728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_____________________________</a:t>
            </a:r>
            <a:endParaRPr lang="cs-CZ" sz="2800" dirty="0"/>
          </a:p>
          <a:p>
            <a:r>
              <a:rPr lang="cs-CZ" sz="2800" dirty="0"/>
              <a:t>Které jazyky se ve škole učíš?		_____________________________</a:t>
            </a:r>
          </a:p>
          <a:p>
            <a:r>
              <a:rPr lang="cs-CZ" sz="2800" dirty="0"/>
              <a:t>Čtu báseň, kterou jsi napsal.			_____________________________</a:t>
            </a:r>
          </a:p>
          <a:p>
            <a:r>
              <a:rPr lang="cs-CZ" sz="2800" dirty="0"/>
              <a:t>Odpovídá žák, který je tázán.			_____________________________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6" name="Obdélníkový popisek 5"/>
          <p:cNvSpPr/>
          <p:nvPr/>
        </p:nvSpPr>
        <p:spPr>
          <a:xfrm>
            <a:off x="4321192" y="1066648"/>
            <a:ext cx="4608512" cy="490143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Cui </a:t>
            </a:r>
            <a:r>
              <a:rPr lang="cs-CZ" b="1" dirty="0" err="1"/>
              <a:t>epistulam</a:t>
            </a:r>
            <a:r>
              <a:rPr lang="cs-CZ" b="1" dirty="0"/>
              <a:t> </a:t>
            </a:r>
            <a:r>
              <a:rPr lang="cs-CZ" b="1" dirty="0" err="1"/>
              <a:t>scribis</a:t>
            </a:r>
            <a:r>
              <a:rPr lang="cs-CZ" b="1" dirty="0"/>
              <a:t>? </a:t>
            </a:r>
          </a:p>
        </p:txBody>
      </p:sp>
      <p:sp>
        <p:nvSpPr>
          <p:cNvPr id="7" name="Obdélníkový popisek 6"/>
          <p:cNvSpPr/>
          <p:nvPr/>
        </p:nvSpPr>
        <p:spPr>
          <a:xfrm>
            <a:off x="4381547" y="2780928"/>
            <a:ext cx="4608512" cy="468052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Quem</a:t>
            </a:r>
            <a:r>
              <a:rPr lang="cs-CZ" b="1" dirty="0"/>
              <a:t> </a:t>
            </a:r>
            <a:r>
              <a:rPr lang="cs-CZ" b="1" dirty="0" err="1"/>
              <a:t>discipulum</a:t>
            </a:r>
            <a:r>
              <a:rPr lang="cs-CZ" b="1" dirty="0"/>
              <a:t> magister </a:t>
            </a:r>
            <a:r>
              <a:rPr lang="cs-CZ" b="1" dirty="0" err="1"/>
              <a:t>laudabat</a:t>
            </a:r>
            <a:r>
              <a:rPr lang="cs-CZ" b="1" dirty="0"/>
              <a:t>? </a:t>
            </a:r>
          </a:p>
        </p:txBody>
      </p:sp>
      <p:sp>
        <p:nvSpPr>
          <p:cNvPr id="8" name="Obdélníkový popisek 7"/>
          <p:cNvSpPr/>
          <p:nvPr/>
        </p:nvSpPr>
        <p:spPr>
          <a:xfrm>
            <a:off x="4381547" y="1844824"/>
            <a:ext cx="4608512" cy="472004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Quos</a:t>
            </a:r>
            <a:r>
              <a:rPr lang="cs-CZ" b="1" dirty="0"/>
              <a:t> </a:t>
            </a:r>
            <a:r>
              <a:rPr lang="cs-CZ" b="1" dirty="0" err="1"/>
              <a:t>libros</a:t>
            </a:r>
            <a:r>
              <a:rPr lang="cs-CZ" b="1" dirty="0"/>
              <a:t> </a:t>
            </a:r>
            <a:r>
              <a:rPr lang="cs-CZ" b="1" dirty="0" err="1"/>
              <a:t>legitis</a:t>
            </a:r>
            <a:r>
              <a:rPr lang="cs-CZ" b="1" dirty="0"/>
              <a:t>?</a:t>
            </a:r>
          </a:p>
        </p:txBody>
      </p:sp>
      <p:sp>
        <p:nvSpPr>
          <p:cNvPr id="13" name="Obdélníkový popisek 12"/>
          <p:cNvSpPr/>
          <p:nvPr/>
        </p:nvSpPr>
        <p:spPr>
          <a:xfrm>
            <a:off x="4381547" y="3717032"/>
            <a:ext cx="4608512" cy="510091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Quas</a:t>
            </a:r>
            <a:r>
              <a:rPr lang="cs-CZ" b="1" dirty="0"/>
              <a:t> </a:t>
            </a:r>
            <a:r>
              <a:rPr lang="cs-CZ" b="1" dirty="0" err="1"/>
              <a:t>linguas</a:t>
            </a:r>
            <a:r>
              <a:rPr lang="cs-CZ" b="1" dirty="0"/>
              <a:t> in </a:t>
            </a:r>
            <a:r>
              <a:rPr lang="cs-CZ" b="1" dirty="0" err="1"/>
              <a:t>schola</a:t>
            </a:r>
            <a:r>
              <a:rPr lang="cs-CZ" b="1" dirty="0"/>
              <a:t> </a:t>
            </a:r>
            <a:r>
              <a:rPr lang="cs-CZ" b="1" dirty="0" err="1"/>
              <a:t>discis</a:t>
            </a:r>
            <a:r>
              <a:rPr lang="cs-CZ" b="1" dirty="0"/>
              <a:t>? </a:t>
            </a:r>
          </a:p>
        </p:txBody>
      </p:sp>
      <p:sp>
        <p:nvSpPr>
          <p:cNvPr id="14" name="Obdélníkový popisek 13"/>
          <p:cNvSpPr/>
          <p:nvPr/>
        </p:nvSpPr>
        <p:spPr>
          <a:xfrm>
            <a:off x="4381547" y="4684324"/>
            <a:ext cx="4608512" cy="4320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Lego </a:t>
            </a:r>
            <a:r>
              <a:rPr lang="cs-CZ" b="1" dirty="0" err="1"/>
              <a:t>carmen</a:t>
            </a:r>
            <a:r>
              <a:rPr lang="cs-CZ" b="1" dirty="0"/>
              <a:t>, </a:t>
            </a:r>
            <a:r>
              <a:rPr lang="cs-CZ" b="1" dirty="0" err="1"/>
              <a:t>quod</a:t>
            </a:r>
            <a:r>
              <a:rPr lang="cs-CZ" b="1" dirty="0"/>
              <a:t> </a:t>
            </a:r>
            <a:r>
              <a:rPr lang="cs-CZ" b="1" dirty="0" err="1"/>
              <a:t>scribebas</a:t>
            </a:r>
            <a:r>
              <a:rPr lang="cs-CZ" b="1" dirty="0"/>
              <a:t>. </a:t>
            </a:r>
          </a:p>
        </p:txBody>
      </p:sp>
      <p:sp>
        <p:nvSpPr>
          <p:cNvPr id="15" name="Obdélníkový popisek 14"/>
          <p:cNvSpPr/>
          <p:nvPr/>
        </p:nvSpPr>
        <p:spPr>
          <a:xfrm>
            <a:off x="4403251" y="5589240"/>
            <a:ext cx="4608512" cy="576064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b="1" dirty="0" err="1"/>
              <a:t>Respondet</a:t>
            </a:r>
            <a:r>
              <a:rPr lang="cs-CZ" b="1" dirty="0"/>
              <a:t> </a:t>
            </a:r>
            <a:r>
              <a:rPr lang="cs-CZ" b="1" dirty="0" err="1"/>
              <a:t>discipulus</a:t>
            </a:r>
            <a:r>
              <a:rPr lang="cs-CZ" b="1" dirty="0"/>
              <a:t>, qui </a:t>
            </a:r>
            <a:r>
              <a:rPr lang="cs-CZ" b="1" dirty="0" err="1"/>
              <a:t>interrogatur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046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dirty="0" smtClean="0"/>
              <a:t>Zájmena podle významu:</a:t>
            </a:r>
          </a:p>
          <a:p>
            <a:r>
              <a:rPr lang="cs-CZ" dirty="0" smtClean="0"/>
              <a:t>osobní </a:t>
            </a:r>
            <a:r>
              <a:rPr lang="cs-CZ" dirty="0"/>
              <a:t>a zájmeno </a:t>
            </a:r>
            <a:r>
              <a:rPr lang="cs-CZ" dirty="0" smtClean="0"/>
              <a:t>zvratné</a:t>
            </a:r>
          </a:p>
          <a:p>
            <a:r>
              <a:rPr lang="cs-CZ" dirty="0" smtClean="0"/>
              <a:t>přivlastňovací</a:t>
            </a:r>
          </a:p>
          <a:p>
            <a:r>
              <a:rPr lang="cs-CZ" dirty="0" smtClean="0"/>
              <a:t>ukazovací</a:t>
            </a:r>
          </a:p>
          <a:p>
            <a:r>
              <a:rPr lang="cs-CZ" dirty="0" smtClean="0"/>
              <a:t>tázací</a:t>
            </a:r>
          </a:p>
          <a:p>
            <a:r>
              <a:rPr lang="cs-CZ" dirty="0" smtClean="0"/>
              <a:t>vztažná</a:t>
            </a:r>
          </a:p>
          <a:p>
            <a:r>
              <a:rPr lang="cs-CZ" dirty="0" smtClean="0"/>
              <a:t>neurčitá</a:t>
            </a:r>
          </a:p>
          <a:p>
            <a:r>
              <a:rPr lang="cs-CZ" dirty="0" smtClean="0"/>
              <a:t>záporná</a:t>
            </a:r>
          </a:p>
          <a:p>
            <a:r>
              <a:rPr lang="cs-CZ" dirty="0" smtClean="0"/>
              <a:t>zájmenná adjektiva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err="1" smtClean="0">
                <a:solidFill>
                  <a:schemeClr val="accent2"/>
                </a:solidFill>
                <a:effectLst/>
              </a:rPr>
              <a:t>Pronomina</a:t>
            </a:r>
            <a:r>
              <a:rPr lang="cs-CZ" sz="3600" dirty="0" smtClean="0">
                <a:solidFill>
                  <a:schemeClr val="accent2"/>
                </a:solidFill>
                <a:effectLst/>
              </a:rPr>
              <a:t> </a:t>
            </a:r>
            <a:r>
              <a:rPr lang="cs-CZ" sz="3600" dirty="0" smtClean="0">
                <a:solidFill>
                  <a:schemeClr val="accent2"/>
                </a:solidFill>
                <a:effectLst/>
                <a:cs typeface="Times New Roman"/>
              </a:rPr>
              <a:t>− opakování</a:t>
            </a:r>
            <a:endParaRPr lang="cs-CZ" sz="3600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73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dirty="0"/>
              <a:t>Skloňujte záporná zájmena – </a:t>
            </a:r>
            <a:r>
              <a:rPr lang="cs-CZ" sz="3200" dirty="0" err="1">
                <a:solidFill>
                  <a:srgbClr val="FF0000"/>
                </a:solidFill>
              </a:rPr>
              <a:t>pronomina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negativa</a:t>
            </a:r>
            <a:r>
              <a:rPr lang="cs-CZ" sz="3200" dirty="0" smtClean="0"/>
              <a:t>.</a:t>
            </a:r>
          </a:p>
          <a:p>
            <a:pPr lvl="0"/>
            <a:r>
              <a:rPr lang="cs-CZ" sz="3200" dirty="0" err="1" smtClean="0"/>
              <a:t>Etc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6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97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sz="1600" dirty="0"/>
              <a:t>BLAŽEK, František. </a:t>
            </a:r>
            <a:r>
              <a:rPr lang="cs-CZ" sz="1600" i="1" dirty="0"/>
              <a:t>Latinská cvičebnice</a:t>
            </a:r>
            <a:r>
              <a:rPr lang="cs-CZ" sz="1600" dirty="0"/>
              <a:t>. 1. vyd. Plzeň: VESET, 1992. ISBN neuvedeno.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PIHLÍK, Petr. </a:t>
            </a:r>
            <a:r>
              <a:rPr lang="cs-CZ" sz="1600" i="1" dirty="0"/>
              <a:t>Latinská gramatika</a:t>
            </a:r>
            <a:r>
              <a:rPr lang="cs-CZ" sz="1600" dirty="0"/>
              <a:t>. 1. vyd. Plzeň: Veset, 1992, 113 s. ISBN neuvedeno.</a:t>
            </a:r>
          </a:p>
          <a:p>
            <a:pPr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9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 err="1">
                <a:solidFill>
                  <a:srgbClr val="FF0000"/>
                </a:solidFill>
              </a:rPr>
              <a:t>Pronomina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err="1">
                <a:solidFill>
                  <a:srgbClr val="FF0000"/>
                </a:solidFill>
              </a:rPr>
              <a:t>personalia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jsou zájmena </a:t>
            </a:r>
            <a:r>
              <a:rPr lang="cs-CZ" sz="3200" dirty="0" smtClean="0"/>
              <a:t>osobní.</a:t>
            </a:r>
          </a:p>
          <a:p>
            <a:pPr lvl="0"/>
            <a:r>
              <a:rPr lang="cs-CZ" sz="3200" dirty="0" smtClean="0"/>
              <a:t>Skloňujte </a:t>
            </a:r>
            <a:r>
              <a:rPr lang="cs-CZ" sz="3200" dirty="0"/>
              <a:t>zájmena: ego, tu, nos, vos a zájmeno zvratné</a:t>
            </a:r>
            <a:r>
              <a:rPr lang="cs-CZ" sz="3200" dirty="0" smtClean="0"/>
              <a:t>.</a:t>
            </a:r>
          </a:p>
          <a:p>
            <a:pPr lvl="0"/>
            <a:r>
              <a:rPr lang="cs-CZ" sz="3200" dirty="0" smtClean="0"/>
              <a:t>Doplňte tabulku.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1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77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91266"/>
              </p:ext>
            </p:extLst>
          </p:nvPr>
        </p:nvGraphicFramePr>
        <p:xfrm>
          <a:off x="2" y="620142"/>
          <a:ext cx="9121163" cy="494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2"/>
                <a:gridCol w="1440160"/>
                <a:gridCol w="1368152"/>
                <a:gridCol w="1584176"/>
                <a:gridCol w="1656184"/>
                <a:gridCol w="1884869"/>
              </a:tblGrid>
              <a:tr h="1126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ego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tu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nos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vos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zvratné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zájmeno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925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nom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307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gen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92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dat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7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98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vok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754"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abl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88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09902"/>
              </p:ext>
            </p:extLst>
          </p:nvPr>
        </p:nvGraphicFramePr>
        <p:xfrm>
          <a:off x="2" y="620142"/>
          <a:ext cx="9121163" cy="547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2"/>
                <a:gridCol w="1440160"/>
                <a:gridCol w="1368152"/>
                <a:gridCol w="1584176"/>
                <a:gridCol w="1656184"/>
                <a:gridCol w="1884869"/>
              </a:tblGrid>
              <a:tr h="1126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ego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tu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nos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vos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zvratné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zájmeno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92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nom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ego</a:t>
                      </a:r>
                      <a:r>
                        <a:rPr lang="cs-CZ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tu</a:t>
                      </a:r>
                      <a:r>
                        <a:rPr lang="cs-CZ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nos</a:t>
                      </a:r>
                      <a:r>
                        <a:rPr lang="cs-CZ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vos</a:t>
                      </a:r>
                      <a:r>
                        <a:rPr lang="cs-CZ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</a:t>
                      </a:r>
                      <a:r>
                        <a:rPr lang="cs-CZ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307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gen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mei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tui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nostri</a:t>
                      </a:r>
                      <a:endParaRPr lang="cs-CZ" sz="2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nostrum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vestri</a:t>
                      </a:r>
                      <a:endParaRPr lang="cs-CZ" sz="2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vestrum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sui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92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dat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mihi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tibi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nobis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vobis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sibi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7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</a:t>
                      </a:r>
                      <a:r>
                        <a:rPr lang="cs-CZ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te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nos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vos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98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vok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7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abl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</a:t>
                      </a:r>
                      <a:endParaRPr lang="cs-CZ" sz="2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mecum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te</a:t>
                      </a:r>
                      <a:endParaRPr lang="cs-CZ" sz="2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tecum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nobis</a:t>
                      </a:r>
                      <a:endParaRPr lang="cs-CZ" sz="2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nobiscum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vobis</a:t>
                      </a:r>
                      <a:endParaRPr lang="cs-CZ" sz="2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vobiscum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secum</a:t>
                      </a:r>
                      <a:endParaRPr lang="cs-CZ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25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 smtClean="0"/>
              <a:t>„Časujte“ </a:t>
            </a:r>
            <a:r>
              <a:rPr lang="cs-CZ" sz="3200" dirty="0"/>
              <a:t>ve všech osobách vždy s českým překladem </a:t>
            </a:r>
            <a:r>
              <a:rPr lang="cs-CZ" sz="3200" dirty="0" smtClean="0"/>
              <a:t>následující věty.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2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77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  <a:effectLst/>
              </a:rPr>
              <a:t>Duco</a:t>
            </a:r>
            <a:r>
              <a:rPr lang="cs-CZ" dirty="0">
                <a:solidFill>
                  <a:srgbClr val="FF0000"/>
                </a:solidFill>
                <a:effectLst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</a:rPr>
              <a:t>mecum</a:t>
            </a:r>
            <a:r>
              <a:rPr lang="cs-CZ" dirty="0">
                <a:solidFill>
                  <a:srgbClr val="FF0000"/>
                </a:solidFill>
                <a:effectLst/>
              </a:rPr>
              <a:t>.	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(Vedu </a:t>
            </a:r>
            <a:r>
              <a:rPr lang="cs-CZ" dirty="0">
                <a:solidFill>
                  <a:srgbClr val="00B050"/>
                </a:solidFill>
                <a:effectLst/>
              </a:rPr>
              <a:t>s sebou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.)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singulár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 smtClean="0"/>
              <a:t>plurál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err="1">
                <a:solidFill>
                  <a:srgbClr val="FF0000"/>
                </a:solidFill>
              </a:rPr>
              <a:t>Duco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mecum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Ducis</a:t>
            </a:r>
            <a:r>
              <a:rPr lang="cs-CZ" sz="2800" dirty="0" smtClean="0">
                <a:solidFill>
                  <a:srgbClr val="FF0000"/>
                </a:solidFill>
              </a:rPr>
              <a:t> tecum.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Ducit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secum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Ducimus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nobiscum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Ducitis</a:t>
            </a:r>
            <a:r>
              <a:rPr lang="cs-CZ" sz="2800" dirty="0" smtClean="0">
                <a:solidFill>
                  <a:srgbClr val="FF0000"/>
                </a:solidFill>
              </a:rPr>
              <a:t> vobiscum.</a:t>
            </a:r>
          </a:p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Ducunt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secum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Romana\AppData\Local\Microsoft\Windows\Temporary Internet Files\Content.IE5\MI6CYKT7\MC9003836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501008"/>
            <a:ext cx="1512207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28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  <a:effectLst/>
              </a:rPr>
              <a:t>Noceo</a:t>
            </a:r>
            <a:r>
              <a:rPr lang="cs-CZ" dirty="0">
                <a:solidFill>
                  <a:srgbClr val="FF0000"/>
                </a:solidFill>
                <a:effectLst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</a:rPr>
              <a:t>mihi</a:t>
            </a:r>
            <a:r>
              <a:rPr lang="cs-CZ" dirty="0" smtClean="0">
                <a:solidFill>
                  <a:srgbClr val="FF0000"/>
                </a:solidFill>
                <a:effectLst/>
              </a:rPr>
              <a:t>. 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(Škodím </a:t>
            </a:r>
            <a:r>
              <a:rPr lang="cs-CZ" dirty="0">
                <a:solidFill>
                  <a:srgbClr val="00B050"/>
                </a:solidFill>
                <a:effectLst/>
              </a:rPr>
              <a:t>si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.) 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algn="ctr"/>
            <a:r>
              <a:rPr lang="cs-CZ" dirty="0" smtClean="0"/>
              <a:t>singulár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 smtClean="0"/>
              <a:t>plurál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err="1">
                <a:solidFill>
                  <a:srgbClr val="FF0000"/>
                </a:solidFill>
              </a:rPr>
              <a:t>Noceo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mihi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Noces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tibi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Nocet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sibi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Nocemus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nobis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Nocetis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vobis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Nocent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sibi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MI6CYKT7\MC9003836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501008"/>
            <a:ext cx="1512207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54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err="1">
                <a:solidFill>
                  <a:srgbClr val="FF0000"/>
                </a:solidFill>
                <a:effectLst/>
              </a:rPr>
              <a:t>Delecto</a:t>
            </a:r>
            <a:r>
              <a:rPr lang="cs-CZ" dirty="0">
                <a:solidFill>
                  <a:srgbClr val="FF0000"/>
                </a:solidFill>
                <a:effectLst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</a:rPr>
              <a:t>me</a:t>
            </a:r>
            <a:r>
              <a:rPr lang="cs-CZ" dirty="0" smtClean="0">
                <a:solidFill>
                  <a:srgbClr val="FF0000"/>
                </a:solidFill>
                <a:effectLst/>
              </a:rPr>
              <a:t>. 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(Bavím </a:t>
            </a:r>
            <a:r>
              <a:rPr lang="cs-CZ" dirty="0">
                <a:solidFill>
                  <a:srgbClr val="00B050"/>
                </a:solidFill>
                <a:effectLst/>
              </a:rPr>
              <a:t>se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.)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algn="ctr"/>
            <a:r>
              <a:rPr lang="cs-CZ" dirty="0" smtClean="0"/>
              <a:t>singulár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 smtClean="0"/>
              <a:t>plurál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err="1">
                <a:solidFill>
                  <a:srgbClr val="FF0000"/>
                </a:solidFill>
              </a:rPr>
              <a:t>Delecto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me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Delectas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te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Delectat</a:t>
            </a:r>
            <a:r>
              <a:rPr lang="cs-CZ" sz="2800" dirty="0" smtClean="0">
                <a:solidFill>
                  <a:srgbClr val="FF0000"/>
                </a:solidFill>
              </a:rPr>
              <a:t> se.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Delectamus</a:t>
            </a:r>
            <a:r>
              <a:rPr lang="cs-CZ" sz="2800" dirty="0" smtClean="0">
                <a:solidFill>
                  <a:srgbClr val="FF0000"/>
                </a:solidFill>
              </a:rPr>
              <a:t> nos.</a:t>
            </a:r>
          </a:p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Delectatis</a:t>
            </a:r>
            <a:r>
              <a:rPr lang="cs-CZ" sz="2800" dirty="0" smtClean="0">
                <a:solidFill>
                  <a:srgbClr val="FF0000"/>
                </a:solidFill>
              </a:rPr>
              <a:t> vos.</a:t>
            </a:r>
          </a:p>
          <a:p>
            <a:pPr>
              <a:spcBef>
                <a:spcPts val="400"/>
              </a:spcBef>
            </a:pPr>
            <a:r>
              <a:rPr lang="cs-CZ" sz="2800" dirty="0" err="1" smtClean="0">
                <a:solidFill>
                  <a:srgbClr val="FF0000"/>
                </a:solidFill>
              </a:rPr>
              <a:t>Delectant</a:t>
            </a:r>
            <a:r>
              <a:rPr lang="cs-CZ" sz="2800" dirty="0" smtClean="0">
                <a:solidFill>
                  <a:srgbClr val="FF0000"/>
                </a:solidFill>
              </a:rPr>
              <a:t> se.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C:\Users\Romana\AppData\Local\Microsoft\Windows\Temporary Internet Files\Content.IE5\MI6CYKT7\MC9003836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501008"/>
            <a:ext cx="1512207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29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</TotalTime>
  <Words>612</Words>
  <Application>Microsoft Office PowerPoint</Application>
  <PresentationFormat>Předvádění na obrazovce (4:3)</PresentationFormat>
  <Paragraphs>230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Shluk</vt:lpstr>
      <vt:lpstr>Pronomina</vt:lpstr>
      <vt:lpstr>Pronomina − opakování</vt:lpstr>
      <vt:lpstr>Úkol č. 1</vt:lpstr>
      <vt:lpstr>Prezentace aplikace PowerPoint</vt:lpstr>
      <vt:lpstr>Prezentace aplikace PowerPoint</vt:lpstr>
      <vt:lpstr>Úkol č. 2</vt:lpstr>
      <vt:lpstr>Duco mecum. (Vedu s sebou.)</vt:lpstr>
      <vt:lpstr>Noceo mihi. (Škodím si.) </vt:lpstr>
      <vt:lpstr> Delecto me. (Bavím se.) </vt:lpstr>
      <vt:lpstr>Úkol č. 3</vt:lpstr>
      <vt:lpstr>Určete pád a číslo (přeložte):</vt:lpstr>
      <vt:lpstr>Určete pád a číslo (přeložte):</vt:lpstr>
      <vt:lpstr>Úkol č. 4</vt:lpstr>
      <vt:lpstr>Prezentace aplikace PowerPoint</vt:lpstr>
      <vt:lpstr>Prezentace aplikace PowerPoint</vt:lpstr>
      <vt:lpstr>Překlad</vt:lpstr>
      <vt:lpstr>Úkol č. 5</vt:lpstr>
      <vt:lpstr>Prezentace aplikace PowerPoint</vt:lpstr>
      <vt:lpstr>Prezentace aplikace PowerPoint</vt:lpstr>
      <vt:lpstr>Úkol č. 6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Pronomina</dc:title>
  <dc:creator>Romana</dc:creator>
  <cp:lastModifiedBy>Romana</cp:lastModifiedBy>
  <cp:revision>36</cp:revision>
  <dcterms:created xsi:type="dcterms:W3CDTF">2013-08-30T09:31:03Z</dcterms:created>
  <dcterms:modified xsi:type="dcterms:W3CDTF">2014-02-16T18:22:30Z</dcterms:modified>
</cp:coreProperties>
</file>