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74" r:id="rId5"/>
    <p:sldId id="275" r:id="rId6"/>
    <p:sldId id="260" r:id="rId7"/>
    <p:sldId id="276" r:id="rId8"/>
    <p:sldId id="277" r:id="rId9"/>
    <p:sldId id="270" r:id="rId10"/>
    <p:sldId id="281" r:id="rId11"/>
    <p:sldId id="282" r:id="rId12"/>
    <p:sldId id="283" r:id="rId13"/>
    <p:sldId id="284" r:id="rId14"/>
    <p:sldId id="285" r:id="rId15"/>
    <p:sldId id="286" r:id="rId16"/>
    <p:sldId id="267" r:id="rId17"/>
    <p:sldId id="278" r:id="rId18"/>
    <p:sldId id="280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nice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nice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nice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16.2.2014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Římský kalendář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/>
              <a:t>Autor: Romana Nováková</a:t>
            </a:r>
          </a:p>
          <a:p>
            <a:pPr algn="ctr"/>
            <a:r>
              <a:rPr lang="cs-CZ" dirty="0"/>
              <a:t>Gymnázium K. V. Raise, Hlinsko, Adámkova 55</a:t>
            </a:r>
          </a:p>
          <a:p>
            <a:pPr algn="ctr"/>
            <a:r>
              <a:rPr lang="cs-CZ" dirty="0" smtClean="0"/>
              <a:t>Říjen </a:t>
            </a:r>
            <a:r>
              <a:rPr lang="cs-CZ" dirty="0"/>
              <a:t>2013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65343"/>
            <a:ext cx="6438900" cy="196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01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Kalendy, první den v měsíci</a:t>
            </a:r>
          </a:p>
          <a:p>
            <a:r>
              <a:rPr lang="cs-CZ" dirty="0" err="1" smtClean="0"/>
              <a:t>Nony</a:t>
            </a:r>
            <a:r>
              <a:rPr lang="cs-CZ" dirty="0" smtClean="0"/>
              <a:t>, pátý nebo sedmý den v měsíci</a:t>
            </a:r>
          </a:p>
          <a:p>
            <a:r>
              <a:rPr lang="cs-CZ" dirty="0" smtClean="0"/>
              <a:t>Idy, třináctý nebo patnáctý den v měsíci</a:t>
            </a:r>
          </a:p>
          <a:p>
            <a:r>
              <a:rPr lang="cs-CZ" dirty="0" err="1" smtClean="0"/>
              <a:t>Nony</a:t>
            </a:r>
            <a:r>
              <a:rPr lang="cs-CZ" dirty="0" smtClean="0"/>
              <a:t> a Idy s pozdějším datem v měsících:</a:t>
            </a:r>
          </a:p>
          <a:p>
            <a:pPr marL="109728" indent="0">
              <a:buNone/>
            </a:pPr>
            <a:r>
              <a:rPr lang="cs-CZ" dirty="0"/>
              <a:t>	</a:t>
            </a:r>
            <a:r>
              <a:rPr lang="cs-CZ" dirty="0" err="1" smtClean="0"/>
              <a:t>Martius</a:t>
            </a:r>
            <a:r>
              <a:rPr lang="cs-CZ" dirty="0" smtClean="0"/>
              <a:t>, </a:t>
            </a:r>
            <a:r>
              <a:rPr lang="cs-CZ" dirty="0" err="1" smtClean="0"/>
              <a:t>Maius</a:t>
            </a:r>
            <a:r>
              <a:rPr lang="cs-CZ" dirty="0" smtClean="0"/>
              <a:t>, </a:t>
            </a:r>
            <a:r>
              <a:rPr lang="cs-CZ" dirty="0" err="1" smtClean="0"/>
              <a:t>Iulius</a:t>
            </a:r>
            <a:r>
              <a:rPr lang="cs-CZ" dirty="0" smtClean="0"/>
              <a:t>, </a:t>
            </a:r>
            <a:r>
              <a:rPr lang="cs-CZ" dirty="0" err="1" smtClean="0"/>
              <a:t>October</a:t>
            </a:r>
            <a:r>
              <a:rPr lang="cs-CZ" dirty="0" smtClean="0"/>
              <a:t> (MILMO)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Pravidla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820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použijeme:</a:t>
            </a:r>
          </a:p>
          <a:p>
            <a:r>
              <a:rPr lang="cs-CZ" dirty="0" smtClean="0"/>
              <a:t>název hlavního dne v ablativu</a:t>
            </a:r>
          </a:p>
          <a:p>
            <a:r>
              <a:rPr lang="cs-CZ" dirty="0"/>
              <a:t>j</a:t>
            </a:r>
            <a:r>
              <a:rPr lang="cs-CZ" dirty="0" smtClean="0"/>
              <a:t>méno měsíce v adjektivním přívlastku v ablativu</a:t>
            </a:r>
          </a:p>
          <a:p>
            <a:r>
              <a:rPr lang="cs-CZ" dirty="0" err="1" smtClean="0"/>
              <a:t>Kalendis</a:t>
            </a:r>
            <a:r>
              <a:rPr lang="cs-CZ" dirty="0" smtClean="0"/>
              <a:t> </a:t>
            </a:r>
            <a:r>
              <a:rPr lang="cs-CZ" dirty="0" err="1" smtClean="0"/>
              <a:t>Ianuariis</a:t>
            </a:r>
            <a:r>
              <a:rPr lang="cs-CZ" dirty="0" smtClean="0"/>
              <a:t> (1. leden)</a:t>
            </a:r>
          </a:p>
          <a:p>
            <a:r>
              <a:rPr lang="cs-CZ" dirty="0" err="1" smtClean="0"/>
              <a:t>Nonis</a:t>
            </a:r>
            <a:r>
              <a:rPr lang="cs-CZ" dirty="0" smtClean="0"/>
              <a:t> </a:t>
            </a:r>
            <a:r>
              <a:rPr lang="cs-CZ" dirty="0" err="1" smtClean="0"/>
              <a:t>Ianuariis</a:t>
            </a:r>
            <a:r>
              <a:rPr lang="cs-CZ" dirty="0" smtClean="0"/>
              <a:t> (5. leden)</a:t>
            </a:r>
          </a:p>
          <a:p>
            <a:r>
              <a:rPr lang="cs-CZ" dirty="0" err="1" smtClean="0"/>
              <a:t>Idibus</a:t>
            </a:r>
            <a:r>
              <a:rPr lang="cs-CZ" dirty="0" smtClean="0"/>
              <a:t> </a:t>
            </a:r>
            <a:r>
              <a:rPr lang="cs-CZ" dirty="0" err="1" smtClean="0"/>
              <a:t>Ianuariis</a:t>
            </a:r>
            <a:r>
              <a:rPr lang="cs-CZ" dirty="0" smtClean="0"/>
              <a:t> (13. leden)</a:t>
            </a:r>
          </a:p>
          <a:p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Datum hlavních dnů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6836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dirty="0" smtClean="0"/>
              <a:t>použijeme: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ridie</a:t>
            </a:r>
            <a:r>
              <a:rPr lang="cs-CZ" dirty="0" smtClean="0"/>
              <a:t> (den před)</a:t>
            </a:r>
          </a:p>
          <a:p>
            <a:r>
              <a:rPr lang="cs-CZ" dirty="0"/>
              <a:t>o</a:t>
            </a:r>
            <a:r>
              <a:rPr lang="cs-CZ" dirty="0" smtClean="0"/>
              <a:t>značení hlavního dne v akuzativu</a:t>
            </a:r>
          </a:p>
          <a:p>
            <a:r>
              <a:rPr lang="cs-CZ" dirty="0"/>
              <a:t>označení </a:t>
            </a:r>
            <a:r>
              <a:rPr lang="cs-CZ" dirty="0" smtClean="0"/>
              <a:t>měsíce </a:t>
            </a:r>
            <a:r>
              <a:rPr lang="cs-CZ" dirty="0"/>
              <a:t>v akuzativu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ridie</a:t>
            </a:r>
            <a:r>
              <a:rPr lang="cs-CZ" dirty="0" smtClean="0"/>
              <a:t> </a:t>
            </a:r>
            <a:r>
              <a:rPr lang="cs-CZ" dirty="0" err="1" smtClean="0"/>
              <a:t>Kalendas</a:t>
            </a:r>
            <a:r>
              <a:rPr lang="cs-CZ" dirty="0" smtClean="0"/>
              <a:t> </a:t>
            </a:r>
            <a:r>
              <a:rPr lang="cs-CZ" dirty="0" err="1" smtClean="0"/>
              <a:t>Ianuarias</a:t>
            </a:r>
            <a:r>
              <a:rPr lang="cs-CZ" dirty="0" smtClean="0"/>
              <a:t> (31. prosinec)</a:t>
            </a:r>
          </a:p>
          <a:p>
            <a:r>
              <a:rPr lang="cs-CZ" dirty="0" err="1" smtClean="0"/>
              <a:t>pridie</a:t>
            </a:r>
            <a:r>
              <a:rPr lang="cs-CZ" dirty="0" smtClean="0"/>
              <a:t> </a:t>
            </a:r>
            <a:r>
              <a:rPr lang="cs-CZ" dirty="0" err="1" smtClean="0"/>
              <a:t>Nonas</a:t>
            </a:r>
            <a:r>
              <a:rPr lang="cs-CZ" dirty="0" smtClean="0"/>
              <a:t> </a:t>
            </a:r>
            <a:r>
              <a:rPr lang="cs-CZ" dirty="0" err="1" smtClean="0"/>
              <a:t>Ianuarias</a:t>
            </a:r>
            <a:r>
              <a:rPr lang="cs-CZ" dirty="0" smtClean="0"/>
              <a:t> (4. leden)</a:t>
            </a:r>
          </a:p>
          <a:p>
            <a:r>
              <a:rPr lang="cs-CZ" dirty="0" err="1"/>
              <a:t>p</a:t>
            </a:r>
            <a:r>
              <a:rPr lang="cs-CZ" dirty="0" err="1" smtClean="0"/>
              <a:t>ridie</a:t>
            </a:r>
            <a:r>
              <a:rPr lang="cs-CZ" dirty="0" smtClean="0"/>
              <a:t> </a:t>
            </a:r>
            <a:r>
              <a:rPr lang="cs-CZ" dirty="0" err="1" smtClean="0"/>
              <a:t>Idus</a:t>
            </a:r>
            <a:r>
              <a:rPr lang="cs-CZ" dirty="0" smtClean="0"/>
              <a:t> </a:t>
            </a:r>
            <a:r>
              <a:rPr lang="cs-CZ" dirty="0" err="1" smtClean="0"/>
              <a:t>Ianuarias</a:t>
            </a:r>
            <a:r>
              <a:rPr lang="cs-CZ" dirty="0" smtClean="0"/>
              <a:t> (12. leden)</a:t>
            </a:r>
          </a:p>
          <a:p>
            <a:r>
              <a:rPr lang="cs-CZ" dirty="0" err="1" smtClean="0"/>
              <a:t>etc</a:t>
            </a:r>
            <a:r>
              <a:rPr lang="cs-CZ" dirty="0" smtClean="0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Den před hlavním dnem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34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cs-CZ" b="1" dirty="0" smtClean="0"/>
              <a:t>dopočítáme </a:t>
            </a:r>
            <a:r>
              <a:rPr lang="cs-CZ" b="1" dirty="0"/>
              <a:t>k nejbližšímu hlavnímu </a:t>
            </a:r>
            <a:r>
              <a:rPr lang="cs-CZ" b="1" dirty="0" smtClean="0"/>
              <a:t>dni</a:t>
            </a:r>
          </a:p>
          <a:p>
            <a:pPr marL="109728" indent="0">
              <a:buNone/>
            </a:pPr>
            <a:r>
              <a:rPr lang="cs-CZ" dirty="0" smtClean="0"/>
              <a:t>použijeme:</a:t>
            </a:r>
          </a:p>
          <a:p>
            <a:r>
              <a:rPr lang="cs-CZ" dirty="0"/>
              <a:t>a</a:t>
            </a:r>
            <a:r>
              <a:rPr lang="cs-CZ" dirty="0" smtClean="0"/>
              <a:t>nte </a:t>
            </a:r>
            <a:r>
              <a:rPr lang="cs-CZ" dirty="0" err="1" smtClean="0"/>
              <a:t>diem</a:t>
            </a:r>
            <a:r>
              <a:rPr lang="cs-CZ" dirty="0" smtClean="0"/>
              <a:t> (a. d.)</a:t>
            </a:r>
          </a:p>
          <a:p>
            <a:r>
              <a:rPr lang="cs-CZ" dirty="0"/>
              <a:t>a</a:t>
            </a:r>
            <a:r>
              <a:rPr lang="cs-CZ" dirty="0" smtClean="0"/>
              <a:t>kuzativ číslovky řadové</a:t>
            </a:r>
          </a:p>
          <a:p>
            <a:r>
              <a:rPr lang="cs-CZ" dirty="0"/>
              <a:t>a</a:t>
            </a:r>
            <a:r>
              <a:rPr lang="cs-CZ" dirty="0" smtClean="0"/>
              <a:t>kuzativ hlavního dne</a:t>
            </a:r>
          </a:p>
          <a:p>
            <a:r>
              <a:rPr lang="cs-CZ" dirty="0"/>
              <a:t>a</a:t>
            </a:r>
            <a:r>
              <a:rPr lang="cs-CZ" dirty="0" smtClean="0"/>
              <a:t>kuzativ adjektiva označujícího měsíc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Dny ostatní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37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b="1" dirty="0" smtClean="0"/>
              <a:t>a. d. VII. </a:t>
            </a:r>
            <a:r>
              <a:rPr lang="cs-CZ" sz="2800" b="1" dirty="0" err="1" smtClean="0"/>
              <a:t>Kalendas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Ianuarias</a:t>
            </a:r>
            <a:endParaRPr lang="cs-CZ" sz="2800" b="1" dirty="0" smtClean="0"/>
          </a:p>
          <a:p>
            <a:pPr marL="393192" lvl="1" indent="0">
              <a:buNone/>
            </a:pPr>
            <a:r>
              <a:rPr lang="cs-CZ" sz="2800" dirty="0" smtClean="0"/>
              <a:t>(31 </a:t>
            </a:r>
            <a:r>
              <a:rPr lang="en-US" sz="2800" dirty="0" smtClean="0"/>
              <a:t>+ </a:t>
            </a:r>
            <a:r>
              <a:rPr lang="cs-CZ" sz="2800" dirty="0" smtClean="0"/>
              <a:t>2) </a:t>
            </a:r>
            <a:r>
              <a:rPr lang="en-US" sz="2800" dirty="0" smtClean="0"/>
              <a:t>– </a:t>
            </a:r>
            <a:r>
              <a:rPr lang="cs-CZ" sz="2800" dirty="0" smtClean="0"/>
              <a:t>7 = 26  		</a:t>
            </a:r>
            <a:r>
              <a:rPr lang="cs-CZ" sz="2800" b="1" dirty="0" smtClean="0">
                <a:solidFill>
                  <a:srgbClr val="00B050"/>
                </a:solidFill>
              </a:rPr>
              <a:t>26. prosinec</a:t>
            </a:r>
          </a:p>
          <a:p>
            <a:pPr marL="393192" lvl="1" indent="0">
              <a:buNone/>
            </a:pPr>
            <a:r>
              <a:rPr lang="cs-CZ" sz="2800" dirty="0" smtClean="0"/>
              <a:t>(k počtu dní předchozího měsíce dva dny)</a:t>
            </a:r>
          </a:p>
          <a:p>
            <a:pPr marL="393192" lvl="1" indent="0">
              <a:buNone/>
            </a:pPr>
            <a:r>
              <a:rPr lang="cs-CZ" sz="2800" dirty="0"/>
              <a:t>(k </a:t>
            </a:r>
            <a:r>
              <a:rPr lang="cs-CZ" sz="2800" dirty="0" err="1"/>
              <a:t>Nonám</a:t>
            </a:r>
            <a:r>
              <a:rPr lang="cs-CZ" sz="2800" dirty="0"/>
              <a:t> a Idám jeden den)</a:t>
            </a:r>
          </a:p>
          <a:p>
            <a:r>
              <a:rPr lang="cs-CZ" sz="2800" b="1" dirty="0" smtClean="0"/>
              <a:t>a. d. II. </a:t>
            </a:r>
            <a:r>
              <a:rPr lang="cs-CZ" sz="2800" b="1" dirty="0" err="1" smtClean="0"/>
              <a:t>Nonas</a:t>
            </a:r>
            <a:r>
              <a:rPr lang="cs-CZ" sz="2800" b="1" dirty="0" smtClean="0"/>
              <a:t> </a:t>
            </a:r>
            <a:r>
              <a:rPr lang="cs-CZ" sz="2800" b="1" dirty="0" err="1"/>
              <a:t>Ianuarias</a:t>
            </a:r>
            <a:endParaRPr lang="cs-CZ" sz="2800" b="1" dirty="0"/>
          </a:p>
          <a:p>
            <a:pPr marL="393192" lvl="1" indent="0">
              <a:buNone/>
            </a:pPr>
            <a:r>
              <a:rPr lang="cs-CZ" sz="2800" dirty="0" smtClean="0"/>
              <a:t>(5 </a:t>
            </a:r>
            <a:r>
              <a:rPr lang="en-US" sz="2800" dirty="0"/>
              <a:t>+ </a:t>
            </a:r>
            <a:r>
              <a:rPr lang="cs-CZ" sz="2800" dirty="0" smtClean="0"/>
              <a:t>1) </a:t>
            </a:r>
            <a:r>
              <a:rPr lang="en-US" sz="2800" dirty="0"/>
              <a:t>– </a:t>
            </a:r>
            <a:r>
              <a:rPr lang="cs-CZ" sz="2800" dirty="0" smtClean="0"/>
              <a:t>2 </a:t>
            </a:r>
            <a:r>
              <a:rPr lang="cs-CZ" sz="2800" dirty="0"/>
              <a:t>= </a:t>
            </a:r>
            <a:r>
              <a:rPr lang="cs-CZ" sz="2800" dirty="0" smtClean="0"/>
              <a:t>3		</a:t>
            </a:r>
            <a:r>
              <a:rPr lang="cs-CZ" sz="2800" b="1" dirty="0" smtClean="0">
                <a:solidFill>
                  <a:srgbClr val="00B050"/>
                </a:solidFill>
              </a:rPr>
              <a:t>4. leden</a:t>
            </a:r>
          </a:p>
          <a:p>
            <a:r>
              <a:rPr lang="cs-CZ" sz="2800" b="1" dirty="0" smtClean="0"/>
              <a:t>a. d. IV. </a:t>
            </a:r>
            <a:r>
              <a:rPr lang="cs-CZ" sz="2800" b="1" dirty="0" err="1" smtClean="0"/>
              <a:t>Idus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Ianuarias</a:t>
            </a:r>
            <a:endParaRPr lang="cs-CZ" sz="2800" b="1" dirty="0" smtClean="0"/>
          </a:p>
          <a:p>
            <a:pPr marL="393192" lvl="1" indent="0">
              <a:buNone/>
            </a:pPr>
            <a:r>
              <a:rPr lang="cs-CZ" sz="2800" dirty="0" smtClean="0"/>
              <a:t>(13 </a:t>
            </a:r>
            <a:r>
              <a:rPr lang="en-US" sz="2800" dirty="0"/>
              <a:t>+ </a:t>
            </a:r>
            <a:r>
              <a:rPr lang="cs-CZ" sz="2800" dirty="0"/>
              <a:t>1) </a:t>
            </a:r>
            <a:r>
              <a:rPr lang="en-US" sz="2800" dirty="0"/>
              <a:t>– </a:t>
            </a:r>
            <a:r>
              <a:rPr lang="cs-CZ" sz="2800" dirty="0" smtClean="0"/>
              <a:t>4 </a:t>
            </a:r>
            <a:r>
              <a:rPr lang="cs-CZ" sz="2800" dirty="0"/>
              <a:t>= </a:t>
            </a:r>
            <a:r>
              <a:rPr lang="cs-CZ" sz="2800" dirty="0" smtClean="0"/>
              <a:t>10		</a:t>
            </a:r>
            <a:r>
              <a:rPr lang="cs-CZ" sz="2800" b="1" dirty="0" smtClean="0">
                <a:solidFill>
                  <a:srgbClr val="00B050"/>
                </a:solidFill>
              </a:rPr>
              <a:t>10. leden</a:t>
            </a:r>
            <a:r>
              <a:rPr lang="cs-CZ" sz="2800" dirty="0" smtClean="0"/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Počítáme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4175956" y="2132856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4015285" y="4113076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209759" y="5011007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ahnutá šipka doprava 13"/>
          <p:cNvSpPr/>
          <p:nvPr/>
        </p:nvSpPr>
        <p:spPr>
          <a:xfrm>
            <a:off x="611560" y="2132856"/>
            <a:ext cx="216024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Zahnutá šipka doprava 15"/>
          <p:cNvSpPr/>
          <p:nvPr/>
        </p:nvSpPr>
        <p:spPr>
          <a:xfrm>
            <a:off x="467544" y="3068960"/>
            <a:ext cx="360040" cy="108012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doprava 16"/>
          <p:cNvSpPr/>
          <p:nvPr/>
        </p:nvSpPr>
        <p:spPr>
          <a:xfrm>
            <a:off x="179512" y="3068960"/>
            <a:ext cx="648072" cy="20882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89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738531"/>
          </a:xfrm>
        </p:spPr>
        <p:txBody>
          <a:bodyPr>
            <a:normAutofit/>
          </a:bodyPr>
          <a:lstStyle/>
          <a:p>
            <a:r>
              <a:rPr lang="cs-CZ" sz="2800" b="1" dirty="0">
                <a:solidFill>
                  <a:srgbClr val="00B050"/>
                </a:solidFill>
              </a:rPr>
              <a:t>26. prosinec </a:t>
            </a:r>
            <a:endParaRPr lang="cs-CZ" sz="2800" b="1" dirty="0" smtClean="0">
              <a:solidFill>
                <a:srgbClr val="00B050"/>
              </a:solidFill>
            </a:endParaRPr>
          </a:p>
          <a:p>
            <a:pPr marL="393192" lvl="1" indent="0">
              <a:buNone/>
            </a:pPr>
            <a:r>
              <a:rPr lang="cs-CZ" sz="2400" dirty="0" smtClean="0"/>
              <a:t>(31 </a:t>
            </a:r>
            <a:r>
              <a:rPr lang="en-US" sz="2400" dirty="0" smtClean="0"/>
              <a:t>+ </a:t>
            </a:r>
            <a:r>
              <a:rPr lang="cs-CZ" sz="2400" dirty="0" smtClean="0"/>
              <a:t>2) </a:t>
            </a:r>
            <a:r>
              <a:rPr lang="en-US" sz="2400" dirty="0" smtClean="0"/>
              <a:t>– </a:t>
            </a:r>
            <a:r>
              <a:rPr lang="cs-CZ" sz="2400" dirty="0" smtClean="0"/>
              <a:t>26 = 7  		</a:t>
            </a:r>
            <a:r>
              <a:rPr lang="cs-CZ" sz="2400" b="1" dirty="0" smtClean="0"/>
              <a:t>a</a:t>
            </a:r>
            <a:r>
              <a:rPr lang="cs-CZ" sz="2400" b="1" dirty="0"/>
              <a:t>. d. VII. </a:t>
            </a:r>
            <a:r>
              <a:rPr lang="cs-CZ" sz="2400" b="1" dirty="0" err="1"/>
              <a:t>Kalendas</a:t>
            </a:r>
            <a:r>
              <a:rPr lang="cs-CZ" sz="2400" b="1" dirty="0"/>
              <a:t> </a:t>
            </a:r>
            <a:r>
              <a:rPr lang="cs-CZ" sz="2400" b="1" dirty="0" err="1"/>
              <a:t>Ianuarias</a:t>
            </a:r>
            <a:endParaRPr lang="cs-CZ" sz="2400" b="1" dirty="0"/>
          </a:p>
          <a:p>
            <a:pPr marL="393192" lvl="1" indent="0">
              <a:buNone/>
            </a:pPr>
            <a:r>
              <a:rPr lang="cs-CZ" sz="2800" dirty="0" smtClean="0"/>
              <a:t>(k počtu dní daného měsíce dva dny)</a:t>
            </a:r>
          </a:p>
          <a:p>
            <a:pPr marL="393192" lvl="1" indent="0">
              <a:buNone/>
            </a:pPr>
            <a:r>
              <a:rPr lang="cs-CZ" sz="2800" dirty="0"/>
              <a:t>(k </a:t>
            </a:r>
            <a:r>
              <a:rPr lang="cs-CZ" sz="2800" dirty="0" err="1"/>
              <a:t>Nonám</a:t>
            </a:r>
            <a:r>
              <a:rPr lang="cs-CZ" sz="2800" dirty="0"/>
              <a:t> a Idám jeden den)</a:t>
            </a:r>
          </a:p>
          <a:p>
            <a:r>
              <a:rPr lang="cs-CZ" sz="2800" b="1" dirty="0" smtClean="0">
                <a:solidFill>
                  <a:srgbClr val="00B050"/>
                </a:solidFill>
              </a:rPr>
              <a:t>4. </a:t>
            </a:r>
            <a:r>
              <a:rPr lang="cs-CZ" sz="2800" b="1" dirty="0">
                <a:solidFill>
                  <a:srgbClr val="00B050"/>
                </a:solidFill>
              </a:rPr>
              <a:t>leden </a:t>
            </a:r>
            <a:endParaRPr lang="cs-CZ" sz="2800" b="1" dirty="0" smtClean="0">
              <a:solidFill>
                <a:srgbClr val="00B050"/>
              </a:solidFill>
            </a:endParaRPr>
          </a:p>
          <a:p>
            <a:pPr marL="393192" lvl="1" indent="0">
              <a:buNone/>
            </a:pPr>
            <a:r>
              <a:rPr lang="cs-CZ" sz="2400" dirty="0" smtClean="0"/>
              <a:t>(5 </a:t>
            </a:r>
            <a:r>
              <a:rPr lang="en-US" sz="2400" dirty="0"/>
              <a:t>+ </a:t>
            </a:r>
            <a:r>
              <a:rPr lang="cs-CZ" sz="2400" dirty="0" smtClean="0"/>
              <a:t>1) </a:t>
            </a:r>
            <a:r>
              <a:rPr lang="en-US" sz="2400" dirty="0"/>
              <a:t>– </a:t>
            </a:r>
            <a:r>
              <a:rPr lang="cs-CZ" sz="2400" dirty="0" smtClean="0"/>
              <a:t>4 </a:t>
            </a:r>
            <a:r>
              <a:rPr lang="cs-CZ" sz="2400" dirty="0"/>
              <a:t>= </a:t>
            </a:r>
            <a:r>
              <a:rPr lang="cs-CZ" sz="2400" dirty="0" smtClean="0"/>
              <a:t>2			</a:t>
            </a:r>
            <a:r>
              <a:rPr lang="cs-CZ" sz="2400" b="1" dirty="0" smtClean="0"/>
              <a:t>a</a:t>
            </a:r>
            <a:r>
              <a:rPr lang="cs-CZ" sz="2400" b="1" dirty="0"/>
              <a:t>. d. </a:t>
            </a:r>
            <a:r>
              <a:rPr lang="cs-CZ" sz="2400" b="1" dirty="0" smtClean="0"/>
              <a:t>II</a:t>
            </a:r>
            <a:r>
              <a:rPr lang="cs-CZ" sz="2400" b="1" dirty="0"/>
              <a:t>. </a:t>
            </a:r>
            <a:r>
              <a:rPr lang="cs-CZ" sz="2400" b="1" dirty="0" err="1"/>
              <a:t>Nonas</a:t>
            </a:r>
            <a:r>
              <a:rPr lang="cs-CZ" sz="2400" b="1" dirty="0"/>
              <a:t> </a:t>
            </a:r>
            <a:r>
              <a:rPr lang="cs-CZ" sz="2400" b="1" dirty="0" err="1"/>
              <a:t>Ianuarias</a:t>
            </a:r>
            <a:endParaRPr lang="cs-CZ" sz="2400" b="1" dirty="0"/>
          </a:p>
          <a:p>
            <a:r>
              <a:rPr lang="cs-CZ" sz="2800" b="1" dirty="0">
                <a:solidFill>
                  <a:srgbClr val="00B050"/>
                </a:solidFill>
              </a:rPr>
              <a:t>10. </a:t>
            </a:r>
            <a:r>
              <a:rPr lang="cs-CZ" sz="2800" b="1" dirty="0" smtClean="0">
                <a:solidFill>
                  <a:srgbClr val="00B050"/>
                </a:solidFill>
              </a:rPr>
              <a:t>leden</a:t>
            </a:r>
            <a:endParaRPr lang="cs-CZ" sz="2800" b="1" dirty="0" smtClean="0"/>
          </a:p>
          <a:p>
            <a:pPr marL="393192" lvl="1" indent="0">
              <a:buNone/>
            </a:pPr>
            <a:r>
              <a:rPr lang="cs-CZ" sz="2800" dirty="0" smtClean="0"/>
              <a:t>(13 </a:t>
            </a:r>
            <a:r>
              <a:rPr lang="en-US" sz="2800" dirty="0"/>
              <a:t>+ </a:t>
            </a:r>
            <a:r>
              <a:rPr lang="cs-CZ" sz="2800" dirty="0"/>
              <a:t>1) </a:t>
            </a:r>
            <a:r>
              <a:rPr lang="en-US" sz="2800" dirty="0"/>
              <a:t>– </a:t>
            </a:r>
            <a:r>
              <a:rPr lang="cs-CZ" sz="2800" dirty="0" smtClean="0"/>
              <a:t>10 </a:t>
            </a:r>
            <a:r>
              <a:rPr lang="cs-CZ" sz="2800" dirty="0"/>
              <a:t>= </a:t>
            </a:r>
            <a:r>
              <a:rPr lang="cs-CZ" sz="2800" dirty="0" smtClean="0"/>
              <a:t>4		</a:t>
            </a:r>
            <a:r>
              <a:rPr lang="cs-CZ" sz="2400" b="1" dirty="0" smtClean="0"/>
              <a:t>a</a:t>
            </a:r>
            <a:r>
              <a:rPr lang="cs-CZ" sz="2400" b="1" dirty="0"/>
              <a:t>. d. IV. </a:t>
            </a:r>
            <a:r>
              <a:rPr lang="cs-CZ" sz="2400" b="1" dirty="0" err="1"/>
              <a:t>Idus</a:t>
            </a:r>
            <a:r>
              <a:rPr lang="cs-CZ" sz="2400" b="1" dirty="0"/>
              <a:t> </a:t>
            </a:r>
            <a:r>
              <a:rPr lang="cs-CZ" sz="2400" b="1" dirty="0" err="1"/>
              <a:t>Ianuarias</a:t>
            </a:r>
            <a:r>
              <a:rPr lang="cs-CZ" sz="2400" b="1" dirty="0"/>
              <a:t> </a:t>
            </a:r>
            <a:r>
              <a:rPr lang="cs-CZ" sz="2800" dirty="0" smtClean="0"/>
              <a:t>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Počítáme</a:t>
            </a:r>
            <a:endParaRPr lang="cs-CZ" dirty="0">
              <a:solidFill>
                <a:schemeClr val="accent2"/>
              </a:solidFill>
            </a:endParaRPr>
          </a:p>
        </p:txBody>
      </p:sp>
      <p:pic>
        <p:nvPicPr>
          <p:cNvPr id="4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4808690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561687" y="1916832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>
            <a:off x="3561687" y="3717032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3707904" y="4653136"/>
            <a:ext cx="648072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ahnutá šipka doprava 4"/>
          <p:cNvSpPr/>
          <p:nvPr/>
        </p:nvSpPr>
        <p:spPr>
          <a:xfrm>
            <a:off x="107504" y="1844824"/>
            <a:ext cx="360040" cy="57606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80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pPr lvl="0"/>
            <a:r>
              <a:rPr lang="cs-CZ" b="1" dirty="0" err="1"/>
              <a:t>Kalendis</a:t>
            </a:r>
            <a:r>
              <a:rPr lang="cs-CZ" b="1" dirty="0"/>
              <a:t> </a:t>
            </a:r>
            <a:r>
              <a:rPr lang="cs-CZ" b="1" dirty="0" err="1"/>
              <a:t>Decembribus</a:t>
            </a:r>
            <a:endParaRPr lang="cs-CZ" b="1" dirty="0"/>
          </a:p>
          <a:p>
            <a:pPr lvl="0"/>
            <a:r>
              <a:rPr lang="cs-CZ" b="1" dirty="0" err="1"/>
              <a:t>Nonis</a:t>
            </a:r>
            <a:r>
              <a:rPr lang="cs-CZ" b="1" dirty="0"/>
              <a:t> </a:t>
            </a:r>
            <a:r>
              <a:rPr lang="cs-CZ" b="1" dirty="0" err="1"/>
              <a:t>Octobribus</a:t>
            </a:r>
            <a:endParaRPr lang="cs-CZ" b="1" dirty="0"/>
          </a:p>
          <a:p>
            <a:pPr lvl="0"/>
            <a:r>
              <a:rPr lang="cs-CZ" b="1" dirty="0" err="1"/>
              <a:t>Nonis</a:t>
            </a:r>
            <a:r>
              <a:rPr lang="cs-CZ" b="1" dirty="0"/>
              <a:t> </a:t>
            </a:r>
            <a:r>
              <a:rPr lang="cs-CZ" b="1" dirty="0" err="1"/>
              <a:t>Ianuariis</a:t>
            </a:r>
            <a:endParaRPr lang="cs-CZ" b="1" dirty="0"/>
          </a:p>
          <a:p>
            <a:pPr lvl="0"/>
            <a:r>
              <a:rPr lang="cs-CZ" b="1" dirty="0" err="1"/>
              <a:t>Idibus</a:t>
            </a:r>
            <a:r>
              <a:rPr lang="cs-CZ" b="1" dirty="0"/>
              <a:t> </a:t>
            </a:r>
            <a:r>
              <a:rPr lang="cs-CZ" b="1" dirty="0" err="1"/>
              <a:t>Martiis</a:t>
            </a:r>
            <a:endParaRPr lang="cs-CZ" b="1" dirty="0"/>
          </a:p>
          <a:p>
            <a:pPr lvl="0"/>
            <a:r>
              <a:rPr lang="cs-CZ" b="1" dirty="0" err="1"/>
              <a:t>Idibus</a:t>
            </a:r>
            <a:r>
              <a:rPr lang="cs-CZ" b="1" dirty="0"/>
              <a:t> </a:t>
            </a:r>
            <a:r>
              <a:rPr lang="cs-CZ" b="1" dirty="0" err="1"/>
              <a:t>Septembribus</a:t>
            </a:r>
            <a:endParaRPr lang="cs-CZ" b="1" dirty="0"/>
          </a:p>
          <a:p>
            <a:pPr lvl="0"/>
            <a:r>
              <a:rPr lang="cs-CZ" b="1" dirty="0" err="1"/>
              <a:t>pridie</a:t>
            </a:r>
            <a:r>
              <a:rPr lang="cs-CZ" b="1" dirty="0"/>
              <a:t> </a:t>
            </a:r>
            <a:r>
              <a:rPr lang="cs-CZ" b="1" dirty="0" err="1"/>
              <a:t>Kalendas</a:t>
            </a:r>
            <a:r>
              <a:rPr lang="cs-CZ" b="1" dirty="0"/>
              <a:t> </a:t>
            </a:r>
            <a:r>
              <a:rPr lang="cs-CZ" b="1" dirty="0" err="1" smtClean="0"/>
              <a:t>Augustas</a:t>
            </a:r>
            <a:r>
              <a:rPr lang="cs-CZ" b="1" dirty="0"/>
              <a:t> </a:t>
            </a:r>
          </a:p>
          <a:p>
            <a:pPr lvl="0"/>
            <a:r>
              <a:rPr lang="cs-CZ" b="1" dirty="0" err="1"/>
              <a:t>pridie</a:t>
            </a:r>
            <a:r>
              <a:rPr lang="cs-CZ" b="1" dirty="0"/>
              <a:t> </a:t>
            </a:r>
            <a:r>
              <a:rPr lang="cs-CZ" b="1" dirty="0" err="1"/>
              <a:t>Nonas</a:t>
            </a:r>
            <a:r>
              <a:rPr lang="cs-CZ" b="1" dirty="0"/>
              <a:t> </a:t>
            </a:r>
            <a:r>
              <a:rPr lang="cs-CZ" b="1" dirty="0" err="1"/>
              <a:t>Iulias</a:t>
            </a:r>
            <a:endParaRPr lang="cs-CZ" b="1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1. 12.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7. 10.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5. 1.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15. 3.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13. 9.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31. 7.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6. 7.</a:t>
            </a:r>
          </a:p>
        </p:txBody>
      </p:sp>
      <p:pic>
        <p:nvPicPr>
          <p:cNvPr id="11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8640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2606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pPr lvl="0"/>
            <a:r>
              <a:rPr lang="cs-CZ" b="1" dirty="0" err="1"/>
              <a:t>pridie</a:t>
            </a:r>
            <a:r>
              <a:rPr lang="cs-CZ" b="1" dirty="0"/>
              <a:t> </a:t>
            </a:r>
            <a:r>
              <a:rPr lang="cs-CZ" b="1" dirty="0" err="1"/>
              <a:t>Nonas</a:t>
            </a:r>
            <a:r>
              <a:rPr lang="cs-CZ" b="1" dirty="0"/>
              <a:t> </a:t>
            </a:r>
            <a:r>
              <a:rPr lang="cs-CZ" b="1" dirty="0" err="1"/>
              <a:t>Februarias</a:t>
            </a:r>
            <a:endParaRPr lang="cs-CZ" b="1" dirty="0"/>
          </a:p>
          <a:p>
            <a:pPr lvl="0"/>
            <a:r>
              <a:rPr lang="cs-CZ" b="1" dirty="0" err="1"/>
              <a:t>pridie</a:t>
            </a:r>
            <a:r>
              <a:rPr lang="cs-CZ" b="1" dirty="0"/>
              <a:t> </a:t>
            </a:r>
            <a:r>
              <a:rPr lang="cs-CZ" b="1" dirty="0" err="1"/>
              <a:t>Idus</a:t>
            </a:r>
            <a:r>
              <a:rPr lang="cs-CZ" b="1" dirty="0"/>
              <a:t> </a:t>
            </a:r>
            <a:r>
              <a:rPr lang="cs-CZ" b="1" dirty="0" err="1"/>
              <a:t>Maias</a:t>
            </a:r>
            <a:endParaRPr lang="cs-CZ" b="1" dirty="0"/>
          </a:p>
          <a:p>
            <a:pPr lvl="0"/>
            <a:r>
              <a:rPr lang="cs-CZ" b="1" dirty="0" err="1"/>
              <a:t>pridie</a:t>
            </a:r>
            <a:r>
              <a:rPr lang="cs-CZ" b="1" dirty="0"/>
              <a:t> </a:t>
            </a:r>
            <a:r>
              <a:rPr lang="cs-CZ" b="1" dirty="0" err="1"/>
              <a:t>Idus</a:t>
            </a:r>
            <a:r>
              <a:rPr lang="cs-CZ" b="1" dirty="0"/>
              <a:t> </a:t>
            </a:r>
            <a:r>
              <a:rPr lang="cs-CZ" b="1" dirty="0" err="1"/>
              <a:t>Apriles</a:t>
            </a:r>
            <a:endParaRPr lang="cs-CZ" b="1" dirty="0"/>
          </a:p>
          <a:p>
            <a:pPr lvl="0"/>
            <a:r>
              <a:rPr lang="cs-CZ" b="1" dirty="0" err="1"/>
              <a:t>a.d</a:t>
            </a:r>
            <a:r>
              <a:rPr lang="cs-CZ" b="1" dirty="0"/>
              <a:t>. V. </a:t>
            </a:r>
            <a:r>
              <a:rPr lang="cs-CZ" b="1" dirty="0" err="1"/>
              <a:t>Kalendas</a:t>
            </a:r>
            <a:r>
              <a:rPr lang="cs-CZ" b="1" dirty="0"/>
              <a:t> </a:t>
            </a:r>
            <a:r>
              <a:rPr lang="cs-CZ" b="1" dirty="0" err="1"/>
              <a:t>Ianuarias</a:t>
            </a:r>
            <a:endParaRPr lang="cs-CZ" b="1" dirty="0"/>
          </a:p>
          <a:p>
            <a:pPr lvl="0"/>
            <a:r>
              <a:rPr lang="cs-CZ" b="1" dirty="0" err="1"/>
              <a:t>a.d</a:t>
            </a:r>
            <a:r>
              <a:rPr lang="cs-CZ" b="1" dirty="0"/>
              <a:t>. III. </a:t>
            </a:r>
            <a:r>
              <a:rPr lang="cs-CZ" b="1" dirty="0" err="1"/>
              <a:t>Nonas</a:t>
            </a:r>
            <a:r>
              <a:rPr lang="cs-CZ" b="1" dirty="0"/>
              <a:t> </a:t>
            </a:r>
            <a:r>
              <a:rPr lang="cs-CZ" b="1" dirty="0" err="1"/>
              <a:t>Decembres</a:t>
            </a:r>
            <a:endParaRPr lang="cs-CZ" b="1" dirty="0"/>
          </a:p>
          <a:p>
            <a:pPr lvl="0"/>
            <a:r>
              <a:rPr lang="cs-CZ" b="1" dirty="0" err="1"/>
              <a:t>a.d</a:t>
            </a:r>
            <a:r>
              <a:rPr lang="cs-CZ" b="1" dirty="0"/>
              <a:t>. IV. </a:t>
            </a:r>
            <a:r>
              <a:rPr lang="cs-CZ" b="1" dirty="0" err="1"/>
              <a:t>Idus</a:t>
            </a:r>
            <a:r>
              <a:rPr lang="cs-CZ" b="1" dirty="0"/>
              <a:t> </a:t>
            </a:r>
            <a:r>
              <a:rPr lang="cs-CZ" b="1" dirty="0" err="1"/>
              <a:t>Augustas</a:t>
            </a:r>
            <a:endParaRPr lang="cs-CZ" b="1" dirty="0"/>
          </a:p>
          <a:p>
            <a:pPr lvl="0"/>
            <a:r>
              <a:rPr lang="cs-CZ" b="1" dirty="0"/>
              <a:t>1. 2.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4. 2.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14. 5.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12. 4.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28. 12.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3. 12.</a:t>
            </a:r>
          </a:p>
          <a:p>
            <a:pPr lvl="0">
              <a:spcBef>
                <a:spcPts val="400"/>
              </a:spcBef>
            </a:pPr>
            <a:r>
              <a:rPr lang="cs-CZ" b="1" dirty="0">
                <a:solidFill>
                  <a:srgbClr val="FF0000"/>
                </a:solidFill>
              </a:rPr>
              <a:t>10. 8.</a:t>
            </a: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Kalendis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Februariis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8640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482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179512" y="1444294"/>
            <a:ext cx="4608512" cy="3941763"/>
          </a:xfrm>
        </p:spPr>
        <p:txBody>
          <a:bodyPr>
            <a:noAutofit/>
          </a:bodyPr>
          <a:lstStyle/>
          <a:p>
            <a:pPr lvl="0"/>
            <a:r>
              <a:rPr lang="cs-CZ" b="1" dirty="0"/>
              <a:t>5. 6.</a:t>
            </a:r>
          </a:p>
          <a:p>
            <a:pPr lvl="0"/>
            <a:r>
              <a:rPr lang="cs-CZ" b="1" dirty="0"/>
              <a:t>7. 7.</a:t>
            </a:r>
          </a:p>
          <a:p>
            <a:pPr lvl="0"/>
            <a:r>
              <a:rPr lang="cs-CZ" b="1" dirty="0"/>
              <a:t>13. 9.</a:t>
            </a:r>
          </a:p>
          <a:p>
            <a:pPr lvl="0"/>
            <a:r>
              <a:rPr lang="cs-CZ" b="1" dirty="0"/>
              <a:t>15. 3.</a:t>
            </a:r>
          </a:p>
          <a:p>
            <a:pPr lvl="0"/>
            <a:r>
              <a:rPr lang="cs-CZ" b="1" dirty="0"/>
              <a:t>24. 9</a:t>
            </a:r>
            <a:r>
              <a:rPr lang="cs-CZ" b="1" dirty="0" smtClean="0"/>
              <a:t>.</a:t>
            </a:r>
          </a:p>
          <a:p>
            <a:pPr marL="109728" lvl="0" indent="0">
              <a:buNone/>
            </a:pPr>
            <a:endParaRPr lang="cs-CZ" b="1" dirty="0"/>
          </a:p>
          <a:p>
            <a:pPr lvl="0"/>
            <a:r>
              <a:rPr lang="cs-CZ" b="1" dirty="0"/>
              <a:t>3. 4.</a:t>
            </a:r>
          </a:p>
          <a:p>
            <a:pPr lvl="0"/>
            <a:r>
              <a:rPr lang="cs-CZ" b="1" dirty="0"/>
              <a:t>10. 7.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Nonis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Iuniis</a:t>
            </a:r>
            <a:endParaRPr lang="cs-CZ" b="1" dirty="0">
              <a:solidFill>
                <a:srgbClr val="FF000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Nonis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Iuliis</a:t>
            </a:r>
            <a:endParaRPr lang="cs-CZ" b="1" dirty="0">
              <a:solidFill>
                <a:srgbClr val="FF000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Idibus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Septembribus</a:t>
            </a:r>
            <a:endParaRPr lang="cs-CZ" b="1" dirty="0">
              <a:solidFill>
                <a:srgbClr val="FF000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Idibus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Martiis</a:t>
            </a:r>
            <a:endParaRPr lang="cs-CZ" b="1" dirty="0">
              <a:solidFill>
                <a:srgbClr val="FF000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a.d</a:t>
            </a:r>
            <a:r>
              <a:rPr lang="cs-CZ" b="1" dirty="0">
                <a:solidFill>
                  <a:srgbClr val="FF0000"/>
                </a:solidFill>
              </a:rPr>
              <a:t>. VIII. </a:t>
            </a:r>
            <a:r>
              <a:rPr lang="cs-CZ" b="1" dirty="0" err="1">
                <a:solidFill>
                  <a:srgbClr val="FF0000"/>
                </a:solidFill>
              </a:rPr>
              <a:t>Kalendas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Octobres</a:t>
            </a:r>
            <a:endParaRPr lang="cs-CZ" b="1" dirty="0">
              <a:solidFill>
                <a:srgbClr val="FF000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a.d</a:t>
            </a:r>
            <a:r>
              <a:rPr lang="cs-CZ" b="1" dirty="0">
                <a:solidFill>
                  <a:srgbClr val="FF0000"/>
                </a:solidFill>
              </a:rPr>
              <a:t>. III. </a:t>
            </a:r>
            <a:r>
              <a:rPr lang="cs-CZ" b="1" dirty="0" err="1">
                <a:solidFill>
                  <a:srgbClr val="FF0000"/>
                </a:solidFill>
              </a:rPr>
              <a:t>Nonas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Apriles</a:t>
            </a:r>
            <a:endParaRPr lang="cs-CZ" b="1" dirty="0">
              <a:solidFill>
                <a:srgbClr val="FF0000"/>
              </a:solidFill>
            </a:endParaRPr>
          </a:p>
          <a:p>
            <a:pPr lvl="0">
              <a:spcBef>
                <a:spcPts val="400"/>
              </a:spcBef>
            </a:pPr>
            <a:r>
              <a:rPr lang="cs-CZ" b="1" dirty="0" err="1">
                <a:solidFill>
                  <a:srgbClr val="FF0000"/>
                </a:solidFill>
              </a:rPr>
              <a:t>a.d</a:t>
            </a:r>
            <a:r>
              <a:rPr lang="cs-CZ" b="1" dirty="0">
                <a:solidFill>
                  <a:srgbClr val="FF0000"/>
                </a:solidFill>
              </a:rPr>
              <a:t>. VI. </a:t>
            </a:r>
            <a:r>
              <a:rPr lang="cs-CZ" b="1" dirty="0" err="1">
                <a:solidFill>
                  <a:srgbClr val="FF0000"/>
                </a:solidFill>
              </a:rPr>
              <a:t>Idus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Iulias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11" name="Picture 2" descr="C:\Users\Romana\AppData\Local\Microsoft\Windows\Temporary Internet Files\Content.IE5\7FCGX4DP\MC90039100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88640"/>
            <a:ext cx="1190098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3595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2628" indent="-342900">
              <a:buFont typeface="+mj-lt"/>
              <a:buAutoNum type="arabicPeriod"/>
            </a:pPr>
            <a:r>
              <a:rPr lang="cs-CZ" sz="1600" dirty="0"/>
              <a:t>SEINEROVÁ, Vlasta. </a:t>
            </a:r>
            <a:r>
              <a:rPr lang="cs-CZ" sz="1600" i="1" dirty="0"/>
              <a:t>Latina pro střední školy, především gymnázia</a:t>
            </a:r>
            <a:r>
              <a:rPr lang="cs-CZ" sz="1600" dirty="0"/>
              <a:t>. Vyd. 2. Praha: Fortuna, 2000-2001, 2 sv. ISBN 80-7168-786-32.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/>
              <a:t>ŠTVÁNOVÁ, Ludmila. </a:t>
            </a:r>
            <a:r>
              <a:rPr lang="cs-CZ" sz="1600" i="1" dirty="0"/>
              <a:t>Latina: univerzální příručka pro maturanty a uchazeče o studium na vysokých školách</a:t>
            </a:r>
            <a:r>
              <a:rPr lang="cs-CZ" sz="1600" dirty="0"/>
              <a:t>. Praha: Orfeus, 1992, 133 s. Přehled středoškolského učiva. ISBN 80-855-2234-9. </a:t>
            </a:r>
          </a:p>
          <a:p>
            <a:pPr marL="452628" indent="-342900">
              <a:buFont typeface="+mj-lt"/>
              <a:buAutoNum type="arabicPeriod"/>
            </a:pPr>
            <a:r>
              <a:rPr lang="cs-CZ" sz="1600" dirty="0" smtClean="0"/>
              <a:t>Galerie MS Office</a:t>
            </a:r>
            <a:endParaRPr lang="cs-CZ" sz="1600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zdroje: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56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Autofit/>
          </a:bodyPr>
          <a:lstStyle/>
          <a:p>
            <a:r>
              <a:rPr lang="cs-CZ" sz="2800" dirty="0"/>
              <a:t>v</a:t>
            </a:r>
            <a:r>
              <a:rPr lang="cs-CZ" sz="2800" dirty="0" smtClean="0"/>
              <a:t>e </a:t>
            </a:r>
            <a:r>
              <a:rPr lang="cs-CZ" sz="2800" dirty="0"/>
              <a:t>starém Římě nejevili </a:t>
            </a:r>
            <a:r>
              <a:rPr lang="cs-CZ" sz="2800" dirty="0" smtClean="0"/>
              <a:t>zájem</a:t>
            </a:r>
          </a:p>
          <a:p>
            <a:pPr marL="109728" indent="0">
              <a:buNone/>
            </a:pPr>
            <a:r>
              <a:rPr lang="cs-CZ" sz="2800" dirty="0"/>
              <a:t> </a:t>
            </a:r>
            <a:r>
              <a:rPr lang="cs-CZ" sz="2800" dirty="0" smtClean="0"/>
              <a:t> o </a:t>
            </a:r>
            <a:r>
              <a:rPr lang="cs-CZ" sz="2800" dirty="0"/>
              <a:t>problematiku </a:t>
            </a:r>
            <a:r>
              <a:rPr lang="cs-CZ" sz="2800" dirty="0" smtClean="0"/>
              <a:t>kalendáře</a:t>
            </a:r>
          </a:p>
          <a:p>
            <a:r>
              <a:rPr lang="cs-CZ" sz="2800" dirty="0" smtClean="0"/>
              <a:t>jednotlivé </a:t>
            </a:r>
            <a:r>
              <a:rPr lang="cs-CZ" sz="2800" dirty="0"/>
              <a:t>dny neměly své vlastní </a:t>
            </a:r>
            <a:r>
              <a:rPr lang="cs-CZ" sz="2800" dirty="0" smtClean="0"/>
              <a:t>názvy</a:t>
            </a:r>
          </a:p>
          <a:p>
            <a:r>
              <a:rPr lang="cs-CZ" sz="2800" dirty="0" smtClean="0"/>
              <a:t>počítání </a:t>
            </a:r>
            <a:r>
              <a:rPr lang="cs-CZ" sz="2800" dirty="0"/>
              <a:t>času bylo nedokonalé (s tím také </a:t>
            </a:r>
            <a:r>
              <a:rPr lang="cs-CZ" sz="2800" dirty="0" smtClean="0"/>
              <a:t>souvisí </a:t>
            </a:r>
            <a:r>
              <a:rPr lang="cs-CZ" sz="2800" dirty="0"/>
              <a:t>mnoho problémů při přepočtu </a:t>
            </a:r>
            <a:r>
              <a:rPr lang="cs-CZ" sz="2800" dirty="0" smtClean="0"/>
              <a:t>římského </a:t>
            </a:r>
            <a:r>
              <a:rPr lang="cs-CZ" sz="2800" dirty="0"/>
              <a:t>letopočtu na náš </a:t>
            </a:r>
            <a:r>
              <a:rPr lang="cs-CZ" sz="2800" dirty="0" smtClean="0"/>
              <a:t>současný)</a:t>
            </a:r>
          </a:p>
          <a:p>
            <a:r>
              <a:rPr lang="cs-CZ" sz="2800" dirty="0" smtClean="0"/>
              <a:t>v</a:t>
            </a:r>
            <a:r>
              <a:rPr lang="cs-CZ" sz="2800" dirty="0"/>
              <a:t> nejstarších dobách stačilo sledovat Slunce </a:t>
            </a:r>
            <a:r>
              <a:rPr lang="cs-CZ" sz="2800" dirty="0" smtClean="0"/>
              <a:t>a </a:t>
            </a:r>
            <a:r>
              <a:rPr lang="cs-CZ" sz="2800" dirty="0"/>
              <a:t>denní </a:t>
            </a:r>
            <a:r>
              <a:rPr lang="cs-CZ" sz="2800" dirty="0" smtClean="0"/>
              <a:t>světlo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accent2"/>
                </a:solidFill>
                <a:effectLst/>
              </a:rPr>
              <a:t>Úvod</a:t>
            </a:r>
            <a:endParaRPr lang="cs-CZ" sz="3600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1026" name="Picture 2" descr="C:\Users\Romana\AppData\Local\Microsoft\Windows\Temporary Internet Files\Content.IE5\7FCGX4DP\MC900311524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338828"/>
            <a:ext cx="1368857" cy="1819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2865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sz="2800" dirty="0" smtClean="0"/>
          </a:p>
          <a:p>
            <a:r>
              <a:rPr lang="cs-CZ" sz="2800" dirty="0" smtClean="0"/>
              <a:t>teprve </a:t>
            </a:r>
            <a:r>
              <a:rPr lang="cs-CZ" sz="2800" dirty="0"/>
              <a:t>v roce 263 př. Kr. byly přivezeny do Říma první sluneční hodiny (z jiné zeměpisné šířky a navíc nefunkční)</a:t>
            </a:r>
          </a:p>
          <a:p>
            <a:r>
              <a:rPr lang="cs-CZ" sz="2800" dirty="0"/>
              <a:t>až v roce 164 př. Kr. byly vyrobeny římské sluneční hodiny a z Řecka byly dovezeny hodiny vodní (obdoba přesýpacích)</a:t>
            </a:r>
          </a:p>
          <a:p>
            <a:r>
              <a:rPr lang="cs-CZ" sz="2800" dirty="0"/>
              <a:t>den se dělil ještě za republiky na dvanáct hodin, které však neměly stejnou délku, každá hodina byla podle dnešní míry nejen jinak dlouhá, ale její časové rozmezí se ještě měnilo s ročním obdobím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Romana\AppData\Local\Microsoft\Windows\Temporary Internet Files\Content.IE5\7FCGX4DP\MC900298915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15311"/>
            <a:ext cx="1663294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818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staří </a:t>
            </a:r>
            <a:r>
              <a:rPr lang="cs-CZ" sz="2800" dirty="0"/>
              <a:t>Římané neměli neděli, pouze se každého osmého dne scházeli na </a:t>
            </a:r>
            <a:r>
              <a:rPr lang="cs-CZ" sz="2800" dirty="0" err="1" smtClean="0"/>
              <a:t>Foru</a:t>
            </a:r>
            <a:endParaRPr lang="cs-CZ" sz="2800" dirty="0"/>
          </a:p>
          <a:p>
            <a:r>
              <a:rPr lang="cs-CZ" sz="2800" dirty="0" smtClean="0"/>
              <a:t>nedělili </a:t>
            </a:r>
            <a:r>
              <a:rPr lang="cs-CZ" sz="2800" dirty="0"/>
              <a:t>rok na dvanáct, ale na deset měsíců (používali velmi nepřesný jakýsi lunární </a:t>
            </a:r>
            <a:r>
              <a:rPr lang="cs-CZ" sz="2800" dirty="0" smtClean="0"/>
              <a:t>kalendář)</a:t>
            </a:r>
          </a:p>
          <a:p>
            <a:r>
              <a:rPr lang="cs-CZ" sz="2800" dirty="0" smtClean="0"/>
              <a:t>první </a:t>
            </a:r>
            <a:r>
              <a:rPr lang="cs-CZ" sz="2800" dirty="0"/>
              <a:t>den v měsíci se nazýval </a:t>
            </a:r>
            <a:r>
              <a:rPr lang="cs-CZ" sz="2800" b="1" dirty="0" err="1"/>
              <a:t>Kalendae</a:t>
            </a:r>
            <a:r>
              <a:rPr lang="cs-CZ" sz="2800" dirty="0"/>
              <a:t>, poslední den měsíční čtvrti měl název </a:t>
            </a:r>
            <a:r>
              <a:rPr lang="cs-CZ" sz="2800" b="1" dirty="0" err="1"/>
              <a:t>Nonae</a:t>
            </a:r>
            <a:r>
              <a:rPr lang="cs-CZ" sz="2800" dirty="0"/>
              <a:t> a polovina měsíce </a:t>
            </a:r>
            <a:r>
              <a:rPr lang="cs-CZ" sz="2800" b="1" dirty="0" err="1" smtClean="0"/>
              <a:t>Idus</a:t>
            </a:r>
            <a:endParaRPr lang="cs-CZ" sz="28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Picture 2" descr="C:\Users\Romana\AppData\Local\Microsoft\Windows\Temporary Internet Files\Content.IE5\7FCGX4DP\MC900298915[1].wm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15311"/>
            <a:ext cx="1663294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872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nový kalendář zavedl v roce 46 př. </a:t>
            </a:r>
            <a:r>
              <a:rPr lang="cs-CZ" dirty="0" smtClean="0"/>
              <a:t>Kr.</a:t>
            </a:r>
          </a:p>
          <a:p>
            <a:pPr marL="109728" indent="0">
              <a:buNone/>
            </a:pPr>
            <a:r>
              <a:rPr lang="cs-CZ" dirty="0"/>
              <a:t> </a:t>
            </a:r>
            <a:r>
              <a:rPr lang="cs-CZ" dirty="0" smtClean="0"/>
              <a:t>  C</a:t>
            </a:r>
            <a:r>
              <a:rPr lang="cs-CZ" dirty="0"/>
              <a:t>. </a:t>
            </a:r>
            <a:r>
              <a:rPr lang="cs-CZ" dirty="0" err="1"/>
              <a:t>Iulius</a:t>
            </a:r>
            <a:r>
              <a:rPr lang="cs-CZ" dirty="0"/>
              <a:t> </a:t>
            </a:r>
            <a:r>
              <a:rPr lang="cs-CZ" dirty="0" smtClean="0"/>
              <a:t>Caesar</a:t>
            </a:r>
          </a:p>
          <a:p>
            <a:r>
              <a:rPr lang="cs-CZ" dirty="0"/>
              <a:t>udržel se v mnoha zemích přes středověk</a:t>
            </a:r>
          </a:p>
          <a:p>
            <a:r>
              <a:rPr lang="cs-CZ" dirty="0" smtClean="0"/>
              <a:t>přizpůsobil </a:t>
            </a:r>
            <a:r>
              <a:rPr lang="cs-CZ" dirty="0"/>
              <a:t>ho starému římskému kalendáři a zároveň použil výpočtů slunečního </a:t>
            </a:r>
            <a:r>
              <a:rPr lang="cs-CZ" dirty="0" smtClean="0"/>
              <a:t>roku</a:t>
            </a:r>
          </a:p>
          <a:p>
            <a:r>
              <a:rPr lang="cs-CZ" dirty="0" smtClean="0"/>
              <a:t>přechod </a:t>
            </a:r>
            <a:r>
              <a:rPr lang="cs-CZ" dirty="0"/>
              <a:t>na nový kalendář byl obtížný, proto rok 46 měl (měřeno naším rokem) 445 dní, tj. </a:t>
            </a:r>
            <a:r>
              <a:rPr lang="cs-CZ" dirty="0" smtClean="0"/>
              <a:t>15 měsíců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2"/>
                </a:solidFill>
                <a:effectLst/>
              </a:rPr>
              <a:t>Římský kalendář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101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682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lvl="0" indent="0">
              <a:buNone/>
            </a:pPr>
            <a:r>
              <a:rPr lang="cs-CZ" sz="3200" dirty="0"/>
              <a:t>Naučte se názvy měsíců a dní podle juliánského </a:t>
            </a:r>
            <a:r>
              <a:rPr lang="cs-CZ" sz="3200" dirty="0" smtClean="0"/>
              <a:t>kalendáře.</a:t>
            </a:r>
          </a:p>
          <a:p>
            <a:pPr marL="109728" lvl="0" indent="0">
              <a:buNone/>
            </a:pPr>
            <a:r>
              <a:rPr lang="cs-CZ" sz="3200" dirty="0" smtClean="0"/>
              <a:t>V jejich </a:t>
            </a:r>
            <a:r>
              <a:rPr lang="cs-CZ" sz="3200" dirty="0"/>
              <a:t>názvech lze alespoň částečně najít názvy v některých </a:t>
            </a:r>
            <a:r>
              <a:rPr lang="cs-CZ" sz="3200" dirty="0" smtClean="0"/>
              <a:t>germánských</a:t>
            </a:r>
          </a:p>
          <a:p>
            <a:pPr marL="109728" lvl="0" indent="0">
              <a:buNone/>
            </a:pPr>
            <a:r>
              <a:rPr lang="cs-CZ" sz="3200" dirty="0" smtClean="0"/>
              <a:t>a </a:t>
            </a:r>
            <a:r>
              <a:rPr lang="cs-CZ" sz="3200" dirty="0"/>
              <a:t>románských jazycích současnosti (kterých</a:t>
            </a:r>
            <a:r>
              <a:rPr lang="cs-CZ" sz="3200" dirty="0" smtClean="0"/>
              <a:t>?).</a:t>
            </a:r>
            <a:endParaRPr lang="cs-CZ" sz="32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0469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Leden		</a:t>
            </a:r>
            <a:r>
              <a:rPr lang="cs-CZ" b="1" dirty="0" err="1" smtClean="0">
                <a:solidFill>
                  <a:srgbClr val="FF0000"/>
                </a:solidFill>
              </a:rPr>
              <a:t>Ianuarius</a:t>
            </a:r>
            <a:r>
              <a:rPr lang="cs-CZ" b="1" dirty="0" smtClean="0">
                <a:solidFill>
                  <a:srgbClr val="FF0000"/>
                </a:solidFill>
              </a:rPr>
              <a:t> (podle boha Iana, bůh 			počátku a konce)</a:t>
            </a:r>
          </a:p>
          <a:p>
            <a:r>
              <a:rPr lang="cs-CZ" b="1" dirty="0" smtClean="0">
                <a:solidFill>
                  <a:srgbClr val="0070C0"/>
                </a:solidFill>
              </a:rPr>
              <a:t>Únor		</a:t>
            </a:r>
            <a:r>
              <a:rPr lang="cs-CZ" b="1" dirty="0" err="1" smtClean="0">
                <a:solidFill>
                  <a:srgbClr val="0070C0"/>
                </a:solidFill>
              </a:rPr>
              <a:t>Februarius</a:t>
            </a:r>
            <a:endParaRPr lang="cs-CZ" b="1" dirty="0" smtClean="0">
              <a:solidFill>
                <a:srgbClr val="0070C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Březen</a:t>
            </a:r>
            <a:r>
              <a:rPr lang="cs-CZ" b="1" dirty="0">
                <a:solidFill>
                  <a:srgbClr val="FF0000"/>
                </a:solidFill>
              </a:rPr>
              <a:t>		</a:t>
            </a:r>
            <a:r>
              <a:rPr lang="cs-CZ" b="1" dirty="0" err="1">
                <a:solidFill>
                  <a:srgbClr val="FF0000"/>
                </a:solidFill>
              </a:rPr>
              <a:t>Martius</a:t>
            </a:r>
            <a:r>
              <a:rPr lang="cs-CZ" b="1" dirty="0">
                <a:solidFill>
                  <a:srgbClr val="FF0000"/>
                </a:solidFill>
              </a:rPr>
              <a:t> (podle boha Marta)</a:t>
            </a:r>
          </a:p>
          <a:p>
            <a:r>
              <a:rPr lang="cs-CZ" b="1" dirty="0">
                <a:solidFill>
                  <a:srgbClr val="0070C0"/>
                </a:solidFill>
              </a:rPr>
              <a:t>Duben		</a:t>
            </a:r>
            <a:r>
              <a:rPr lang="cs-CZ" b="1" dirty="0" err="1">
                <a:solidFill>
                  <a:srgbClr val="0070C0"/>
                </a:solidFill>
              </a:rPr>
              <a:t>Aprilis</a:t>
            </a:r>
            <a:endParaRPr lang="cs-CZ" b="1" dirty="0">
              <a:solidFill>
                <a:srgbClr val="0070C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Květen		</a:t>
            </a:r>
            <a:r>
              <a:rPr lang="cs-CZ" b="1" dirty="0" err="1">
                <a:solidFill>
                  <a:srgbClr val="FF0000"/>
                </a:solidFill>
              </a:rPr>
              <a:t>Maius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0070C0"/>
                </a:solidFill>
              </a:rPr>
              <a:t>Červen		</a:t>
            </a:r>
            <a:r>
              <a:rPr lang="cs-CZ" b="1" dirty="0" err="1">
                <a:solidFill>
                  <a:srgbClr val="0070C0"/>
                </a:solidFill>
              </a:rPr>
              <a:t>Iunius</a:t>
            </a:r>
            <a:endParaRPr lang="cs-CZ" b="1" dirty="0">
              <a:solidFill>
                <a:srgbClr val="0070C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Červenec	</a:t>
            </a: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err="1" smtClean="0">
                <a:solidFill>
                  <a:srgbClr val="FF0000"/>
                </a:solidFill>
              </a:rPr>
              <a:t>Iulius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(podle Caesara)</a:t>
            </a:r>
          </a:p>
          <a:p>
            <a:r>
              <a:rPr lang="cs-CZ" b="1" dirty="0">
                <a:solidFill>
                  <a:srgbClr val="0070C0"/>
                </a:solidFill>
              </a:rPr>
              <a:t>Srpen		Augustus (podle Augusta)</a:t>
            </a:r>
          </a:p>
          <a:p>
            <a:r>
              <a:rPr lang="cs-CZ" b="1" dirty="0">
                <a:solidFill>
                  <a:srgbClr val="FF0000"/>
                </a:solidFill>
              </a:rPr>
              <a:t>Září		</a:t>
            </a: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err="1" smtClean="0">
                <a:solidFill>
                  <a:srgbClr val="FF0000"/>
                </a:solidFill>
              </a:rPr>
              <a:t>September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(podle starého kalendáře </a:t>
            </a:r>
            <a:r>
              <a:rPr lang="cs-CZ" b="1" dirty="0" smtClean="0">
                <a:solidFill>
                  <a:srgbClr val="FF0000"/>
                </a:solidFill>
              </a:rPr>
              <a:t>			sedmý </a:t>
            </a:r>
            <a:r>
              <a:rPr lang="cs-CZ" b="1" dirty="0">
                <a:solidFill>
                  <a:srgbClr val="FF0000"/>
                </a:solidFill>
              </a:rPr>
              <a:t>měsíc)</a:t>
            </a:r>
          </a:p>
          <a:p>
            <a:r>
              <a:rPr lang="cs-CZ" b="1" dirty="0">
                <a:solidFill>
                  <a:srgbClr val="0070C0"/>
                </a:solidFill>
              </a:rPr>
              <a:t>Říjen		</a:t>
            </a:r>
            <a:r>
              <a:rPr lang="cs-CZ" b="1" dirty="0" err="1">
                <a:solidFill>
                  <a:srgbClr val="0070C0"/>
                </a:solidFill>
              </a:rPr>
              <a:t>October</a:t>
            </a:r>
            <a:r>
              <a:rPr lang="cs-CZ" b="1" dirty="0">
                <a:solidFill>
                  <a:srgbClr val="0070C0"/>
                </a:solidFill>
              </a:rPr>
              <a:t> (podle starého kalendáře </a:t>
            </a:r>
            <a:r>
              <a:rPr lang="cs-CZ" b="1" dirty="0" smtClean="0">
                <a:solidFill>
                  <a:srgbClr val="0070C0"/>
                </a:solidFill>
              </a:rPr>
              <a:t>			osmý </a:t>
            </a:r>
            <a:r>
              <a:rPr lang="cs-CZ" b="1" dirty="0">
                <a:solidFill>
                  <a:srgbClr val="0070C0"/>
                </a:solidFill>
              </a:rPr>
              <a:t>měsíc)</a:t>
            </a:r>
          </a:p>
          <a:p>
            <a:r>
              <a:rPr lang="cs-CZ" b="1" dirty="0">
                <a:solidFill>
                  <a:srgbClr val="FF0000"/>
                </a:solidFill>
              </a:rPr>
              <a:t>Listopad	</a:t>
            </a: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err="1" smtClean="0">
                <a:solidFill>
                  <a:srgbClr val="FF0000"/>
                </a:solidFill>
              </a:rPr>
              <a:t>November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>
                <a:solidFill>
                  <a:srgbClr val="FF0000"/>
                </a:solidFill>
              </a:rPr>
              <a:t>(podle starého kalendáře </a:t>
            </a:r>
            <a:r>
              <a:rPr lang="cs-CZ" b="1" dirty="0" smtClean="0">
                <a:solidFill>
                  <a:srgbClr val="FF0000"/>
                </a:solidFill>
              </a:rPr>
              <a:t>			devátý měsíc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  <a:p>
            <a:r>
              <a:rPr lang="cs-CZ" b="1" dirty="0">
                <a:solidFill>
                  <a:srgbClr val="0070C0"/>
                </a:solidFill>
              </a:rPr>
              <a:t>Prosinec	</a:t>
            </a:r>
            <a:r>
              <a:rPr lang="cs-CZ" b="1" dirty="0" smtClean="0">
                <a:solidFill>
                  <a:srgbClr val="0070C0"/>
                </a:solidFill>
              </a:rPr>
              <a:t>	</a:t>
            </a:r>
            <a:r>
              <a:rPr lang="cs-CZ" b="1" dirty="0" err="1" smtClean="0">
                <a:solidFill>
                  <a:srgbClr val="0070C0"/>
                </a:solidFill>
              </a:rPr>
              <a:t>December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>
                <a:solidFill>
                  <a:srgbClr val="0070C0"/>
                </a:solidFill>
              </a:rPr>
              <a:t>(podle starého kalendáře </a:t>
            </a:r>
            <a:r>
              <a:rPr lang="cs-CZ" b="1" dirty="0" smtClean="0">
                <a:solidFill>
                  <a:srgbClr val="0070C0"/>
                </a:solidFill>
              </a:rPr>
              <a:t>			desátý </a:t>
            </a:r>
            <a:r>
              <a:rPr lang="cs-CZ" b="1" dirty="0">
                <a:solidFill>
                  <a:srgbClr val="0070C0"/>
                </a:solidFill>
              </a:rPr>
              <a:t>měsíc</a:t>
            </a:r>
            <a:r>
              <a:rPr lang="cs-CZ" b="1" dirty="0" smtClean="0">
                <a:solidFill>
                  <a:srgbClr val="0070C0"/>
                </a:solidFill>
              </a:rPr>
              <a:t>)</a:t>
            </a:r>
            <a:endParaRPr lang="cs-CZ" b="1" dirty="0">
              <a:solidFill>
                <a:srgbClr val="0070C0"/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2937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70C0"/>
                </a:solidFill>
              </a:rPr>
              <a:t>Pondělí	</a:t>
            </a:r>
            <a:r>
              <a:rPr lang="cs-CZ" b="1" dirty="0" smtClean="0">
                <a:solidFill>
                  <a:srgbClr val="0070C0"/>
                </a:solidFill>
              </a:rPr>
              <a:t>	</a:t>
            </a:r>
            <a:r>
              <a:rPr lang="cs-CZ" b="1" dirty="0" err="1" smtClean="0">
                <a:solidFill>
                  <a:srgbClr val="0070C0"/>
                </a:solidFill>
              </a:rPr>
              <a:t>Lunae</a:t>
            </a:r>
            <a:r>
              <a:rPr lang="cs-CZ" b="1" dirty="0" smtClean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dies</a:t>
            </a:r>
            <a:r>
              <a:rPr lang="cs-CZ" b="1" dirty="0">
                <a:solidFill>
                  <a:srgbClr val="0070C0"/>
                </a:solidFill>
              </a:rPr>
              <a:t> (den Měsíce, Luny)</a:t>
            </a:r>
          </a:p>
          <a:p>
            <a:r>
              <a:rPr lang="cs-CZ" b="1" dirty="0">
                <a:solidFill>
                  <a:srgbClr val="FF0000"/>
                </a:solidFill>
              </a:rPr>
              <a:t>Úterý		</a:t>
            </a:r>
            <a:r>
              <a:rPr lang="cs-CZ" b="1" dirty="0" err="1">
                <a:solidFill>
                  <a:srgbClr val="FF0000"/>
                </a:solidFill>
              </a:rPr>
              <a:t>Martis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dies</a:t>
            </a:r>
            <a:r>
              <a:rPr lang="cs-CZ" b="1" dirty="0">
                <a:solidFill>
                  <a:srgbClr val="FF0000"/>
                </a:solidFill>
              </a:rPr>
              <a:t> (den </a:t>
            </a:r>
            <a:r>
              <a:rPr lang="cs-CZ" b="1" dirty="0" err="1">
                <a:solidFill>
                  <a:srgbClr val="FF0000"/>
                </a:solidFill>
              </a:rPr>
              <a:t>Martův</a:t>
            </a:r>
            <a:r>
              <a:rPr lang="cs-CZ" b="1" dirty="0">
                <a:solidFill>
                  <a:srgbClr val="FF0000"/>
                </a:solidFill>
              </a:rPr>
              <a:t>)</a:t>
            </a:r>
          </a:p>
          <a:p>
            <a:r>
              <a:rPr lang="cs-CZ" b="1" dirty="0">
                <a:solidFill>
                  <a:srgbClr val="0070C0"/>
                </a:solidFill>
              </a:rPr>
              <a:t>Středa		</a:t>
            </a:r>
            <a:r>
              <a:rPr lang="cs-CZ" b="1" dirty="0" err="1">
                <a:solidFill>
                  <a:srgbClr val="0070C0"/>
                </a:solidFill>
              </a:rPr>
              <a:t>Mercurii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dies</a:t>
            </a:r>
            <a:r>
              <a:rPr lang="cs-CZ" b="1" dirty="0">
                <a:solidFill>
                  <a:srgbClr val="0070C0"/>
                </a:solidFill>
              </a:rPr>
              <a:t> (den Merkurův)</a:t>
            </a:r>
          </a:p>
          <a:p>
            <a:r>
              <a:rPr lang="cs-CZ" b="1" dirty="0">
                <a:solidFill>
                  <a:srgbClr val="FF0000"/>
                </a:solidFill>
              </a:rPr>
              <a:t>Čtvrtek	</a:t>
            </a: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dirty="0" err="1" smtClean="0">
                <a:solidFill>
                  <a:srgbClr val="FF0000"/>
                </a:solidFill>
              </a:rPr>
              <a:t>Iovis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>
                <a:solidFill>
                  <a:srgbClr val="FF0000"/>
                </a:solidFill>
              </a:rPr>
              <a:t>dies</a:t>
            </a:r>
            <a:r>
              <a:rPr lang="cs-CZ" b="1" dirty="0">
                <a:solidFill>
                  <a:srgbClr val="FF0000"/>
                </a:solidFill>
              </a:rPr>
              <a:t> (den Jupiterův)</a:t>
            </a:r>
          </a:p>
          <a:p>
            <a:r>
              <a:rPr lang="cs-CZ" b="1" dirty="0">
                <a:solidFill>
                  <a:srgbClr val="0070C0"/>
                </a:solidFill>
              </a:rPr>
              <a:t>Pátek		</a:t>
            </a:r>
            <a:r>
              <a:rPr lang="cs-CZ" b="1" dirty="0" err="1">
                <a:solidFill>
                  <a:srgbClr val="0070C0"/>
                </a:solidFill>
              </a:rPr>
              <a:t>Veneris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dies</a:t>
            </a:r>
            <a:r>
              <a:rPr lang="cs-CZ" b="1" dirty="0">
                <a:solidFill>
                  <a:srgbClr val="0070C0"/>
                </a:solidFill>
              </a:rPr>
              <a:t> (den Venušin)</a:t>
            </a:r>
          </a:p>
          <a:p>
            <a:r>
              <a:rPr lang="cs-CZ" b="1" dirty="0">
                <a:solidFill>
                  <a:srgbClr val="FF0000"/>
                </a:solidFill>
              </a:rPr>
              <a:t>Sobota		Saturni </a:t>
            </a:r>
            <a:r>
              <a:rPr lang="cs-CZ" b="1" dirty="0" err="1">
                <a:solidFill>
                  <a:srgbClr val="FF0000"/>
                </a:solidFill>
              </a:rPr>
              <a:t>dies</a:t>
            </a:r>
            <a:r>
              <a:rPr lang="cs-CZ" b="1" dirty="0">
                <a:solidFill>
                  <a:srgbClr val="FF0000"/>
                </a:solidFill>
              </a:rPr>
              <a:t> (den Saturnův)</a:t>
            </a:r>
          </a:p>
          <a:p>
            <a:r>
              <a:rPr lang="cs-CZ" b="1" dirty="0">
                <a:solidFill>
                  <a:srgbClr val="0070C0"/>
                </a:solidFill>
              </a:rPr>
              <a:t>Neděle		</a:t>
            </a:r>
            <a:r>
              <a:rPr lang="cs-CZ" b="1" dirty="0" err="1">
                <a:solidFill>
                  <a:srgbClr val="0070C0"/>
                </a:solidFill>
              </a:rPr>
              <a:t>Solis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dies</a:t>
            </a:r>
            <a:r>
              <a:rPr lang="cs-CZ" b="1" dirty="0">
                <a:solidFill>
                  <a:srgbClr val="0070C0"/>
                </a:solidFill>
              </a:rPr>
              <a:t> (den Slunce)</a:t>
            </a:r>
          </a:p>
          <a:p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Picture 5" descr="C:\Users\Romana\AppData\Local\Microsoft\Windows\Temporary Internet Files\Content.IE5\7FCGX4DP\MC900356181[1].wmf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789156"/>
            <a:ext cx="1744675" cy="18214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2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3200" dirty="0"/>
              <a:t>Převeďte na římská data a na naše data.</a:t>
            </a:r>
          </a:p>
          <a:p>
            <a:r>
              <a:rPr lang="cs-CZ" sz="3200" dirty="0"/>
              <a:t>Poznamenejte si pravidla (rozhodující význam pro výpočet data mají tři dny – </a:t>
            </a:r>
            <a:r>
              <a:rPr lang="cs-CZ" sz="3200" dirty="0" err="1"/>
              <a:t>Kalendae</a:t>
            </a:r>
            <a:r>
              <a:rPr lang="cs-CZ" sz="3200" dirty="0"/>
              <a:t>, </a:t>
            </a:r>
            <a:r>
              <a:rPr lang="cs-CZ" sz="3200" dirty="0" err="1"/>
              <a:t>Nonae</a:t>
            </a:r>
            <a:r>
              <a:rPr lang="cs-CZ" sz="3200" dirty="0"/>
              <a:t>, </a:t>
            </a:r>
            <a:r>
              <a:rPr lang="cs-CZ" sz="3200" dirty="0" err="1"/>
              <a:t>Idus</a:t>
            </a:r>
            <a:r>
              <a:rPr lang="cs-CZ" sz="3200" dirty="0"/>
              <a:t>)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2"/>
                </a:solidFill>
                <a:effectLst/>
              </a:rPr>
              <a:t>Úkol</a:t>
            </a:r>
            <a:endParaRPr lang="cs-CZ" dirty="0">
              <a:solidFill>
                <a:schemeClr val="accent2"/>
              </a:solidFill>
              <a:effectLst/>
            </a:endParaRPr>
          </a:p>
        </p:txBody>
      </p:sp>
      <p:pic>
        <p:nvPicPr>
          <p:cNvPr id="4" name="Picture 2" descr="C:\Users\Romana\AppData\Local\Microsoft\Windows\Temporary Internet Files\Content.IE5\7FCGX4DP\MC90034785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941168"/>
            <a:ext cx="1014070" cy="8101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76972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130</TotalTime>
  <Words>481</Words>
  <Application>Microsoft Office PowerPoint</Application>
  <PresentationFormat>Předvádění na obrazovce (4:3)</PresentationFormat>
  <Paragraphs>145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Římský kalendář</vt:lpstr>
      <vt:lpstr>Úvod</vt:lpstr>
      <vt:lpstr>Prezentace aplikace PowerPoint</vt:lpstr>
      <vt:lpstr>Prezentace aplikace PowerPoint</vt:lpstr>
      <vt:lpstr>Římský kalendář</vt:lpstr>
      <vt:lpstr>Úkol</vt:lpstr>
      <vt:lpstr>Prezentace aplikace PowerPoint</vt:lpstr>
      <vt:lpstr>Prezentace aplikace PowerPoint</vt:lpstr>
      <vt:lpstr>Úkol</vt:lpstr>
      <vt:lpstr>Pravidla</vt:lpstr>
      <vt:lpstr>Datum hlavních dnů</vt:lpstr>
      <vt:lpstr>Den před hlavním dnem</vt:lpstr>
      <vt:lpstr>Dny ostatní</vt:lpstr>
      <vt:lpstr>Počítáme</vt:lpstr>
      <vt:lpstr>Počítáme</vt:lpstr>
      <vt:lpstr>Prezentace aplikace PowerPoint</vt:lpstr>
      <vt:lpstr>Prezentace aplikace PowerPoint</vt:lpstr>
      <vt:lpstr>Prezentace aplikace PowerPoint</vt:lpstr>
      <vt:lpstr>Použité zdroje: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Římský kalendář</dc:title>
  <dc:creator>Romana</dc:creator>
  <cp:lastModifiedBy>Romana</cp:lastModifiedBy>
  <cp:revision>26</cp:revision>
  <dcterms:created xsi:type="dcterms:W3CDTF">2013-09-15T16:08:16Z</dcterms:created>
  <dcterms:modified xsi:type="dcterms:W3CDTF">2014-02-16T18:09:02Z</dcterms:modified>
</cp:coreProperties>
</file>