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9" r:id="rId10"/>
    <p:sldId id="270" r:id="rId11"/>
    <p:sldId id="263" r:id="rId12"/>
    <p:sldId id="264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Slovní zásoba 4. část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dirty="0" smtClean="0"/>
              <a:t>Říjen 2013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760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6.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SANITAS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20 </a:t>
            </a:r>
            <a:r>
              <a:rPr lang="cs-CZ" sz="3200" dirty="0" smtClean="0"/>
              <a:t>moudrý</a:t>
            </a:r>
          </a:p>
          <a:p>
            <a:pPr marL="109728" indent="0">
              <a:buNone/>
            </a:pPr>
            <a:r>
              <a:rPr lang="cs-CZ" sz="3200" dirty="0" smtClean="0"/>
              <a:t>21 nesmyslný</a:t>
            </a:r>
          </a:p>
          <a:p>
            <a:pPr marL="109728" indent="0">
              <a:buNone/>
            </a:pPr>
            <a:r>
              <a:rPr lang="cs-CZ" sz="3200" dirty="0" smtClean="0"/>
              <a:t>22 nikdo</a:t>
            </a:r>
          </a:p>
          <a:p>
            <a:pPr marL="109728" indent="0">
              <a:buNone/>
            </a:pPr>
            <a:r>
              <a:rPr lang="cs-CZ" sz="3200" dirty="0" smtClean="0"/>
              <a:t>23 nejistý</a:t>
            </a:r>
          </a:p>
          <a:p>
            <a:pPr marL="109728" indent="0">
              <a:buNone/>
            </a:pPr>
            <a:r>
              <a:rPr lang="cs-CZ" sz="3200" dirty="0" smtClean="0"/>
              <a:t>24 smutný</a:t>
            </a:r>
          </a:p>
          <a:p>
            <a:pPr marL="109728" indent="0">
              <a:buNone/>
            </a:pPr>
            <a:r>
              <a:rPr lang="cs-CZ" sz="3200" dirty="0" smtClean="0"/>
              <a:t>25 </a:t>
            </a:r>
            <a:r>
              <a:rPr lang="cs-CZ" sz="3200" dirty="0"/>
              <a:t>ostrý, </a:t>
            </a:r>
            <a:r>
              <a:rPr lang="cs-CZ" sz="3200" dirty="0" smtClean="0"/>
              <a:t>bystrý</a:t>
            </a:r>
          </a:p>
          <a:p>
            <a:pPr marL="109728" indent="0">
              <a:buNone/>
            </a:pPr>
            <a:r>
              <a:rPr lang="cs-CZ" sz="3200" dirty="0" smtClean="0"/>
              <a:t>26 </a:t>
            </a:r>
            <a:r>
              <a:rPr lang="cs-CZ" sz="3200" dirty="0"/>
              <a:t>zdravý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cs-CZ" sz="3200" dirty="0" smtClean="0">
                <a:solidFill>
                  <a:srgbClr val="FF0000"/>
                </a:solidFill>
              </a:rPr>
              <a:t>apiens, </a:t>
            </a:r>
            <a:r>
              <a:rPr lang="cs-CZ" sz="3200" dirty="0" err="1" smtClean="0">
                <a:solidFill>
                  <a:srgbClr val="FF0000"/>
                </a:solidFill>
              </a:rPr>
              <a:t>entis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cs-CZ" sz="3200" dirty="0" err="1" smtClean="0">
                <a:solidFill>
                  <a:srgbClr val="FF0000"/>
                </a:solidFill>
              </a:rPr>
              <a:t>bsurdus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cs-CZ" sz="3200" dirty="0" err="1" smtClean="0">
                <a:solidFill>
                  <a:srgbClr val="FF0000"/>
                </a:solidFill>
              </a:rPr>
              <a:t>emo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ncertus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cs-CZ" sz="3200" dirty="0" err="1" smtClean="0">
                <a:solidFill>
                  <a:srgbClr val="FF0000"/>
                </a:solidFill>
              </a:rPr>
              <a:t>ristis</a:t>
            </a:r>
            <a:r>
              <a:rPr lang="cs-CZ" sz="3200" dirty="0" smtClean="0">
                <a:solidFill>
                  <a:srgbClr val="FF0000"/>
                </a:solidFill>
              </a:rPr>
              <a:t>, e</a:t>
            </a:r>
          </a:p>
          <a:p>
            <a:pPr>
              <a:spcBef>
                <a:spcPts val="400"/>
              </a:spcBef>
            </a:pP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cs-CZ" sz="3200" dirty="0" smtClean="0">
                <a:solidFill>
                  <a:srgbClr val="FF0000"/>
                </a:solidFill>
              </a:rPr>
              <a:t>cer, </a:t>
            </a:r>
            <a:r>
              <a:rPr lang="cs-CZ" sz="3200" dirty="0" err="1" smtClean="0">
                <a:solidFill>
                  <a:srgbClr val="FF0000"/>
                </a:solidFill>
              </a:rPr>
              <a:t>acris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acre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cs-CZ" sz="3200" dirty="0" err="1" smtClean="0">
                <a:solidFill>
                  <a:srgbClr val="FF0000"/>
                </a:solidFill>
              </a:rPr>
              <a:t>anus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0"/>
            <a:ext cx="5985000" cy="68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89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/>
            <a:endParaRPr lang="cs-CZ" sz="3200" dirty="0" smtClean="0"/>
          </a:p>
          <a:p>
            <a:pPr marL="0" indent="0">
              <a:buNone/>
            </a:pPr>
            <a:r>
              <a:rPr lang="en-US" sz="3200" dirty="0" smtClean="0"/>
              <a:t>[</a:t>
            </a:r>
            <a:r>
              <a:rPr lang="cs-CZ" sz="3200" dirty="0" smtClean="0"/>
              <a:t>Ve </a:t>
            </a:r>
            <a:r>
              <a:rPr lang="cs-CZ" sz="3200" dirty="0"/>
              <a:t>víně je pravda, ve vodě </a:t>
            </a:r>
            <a:r>
              <a:rPr lang="cs-CZ" sz="3200" dirty="0" smtClean="0"/>
              <a:t>zdraví</a:t>
            </a:r>
            <a:r>
              <a:rPr lang="en-US" sz="3200" dirty="0" smtClean="0"/>
              <a:t>.]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/>
              <a:t>	</a:t>
            </a:r>
          </a:p>
          <a:p>
            <a:pPr marL="109728" indent="0">
              <a:buNone/>
            </a:pP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  <a:effectLst/>
              </a:rPr>
              <a:t/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>In </a:t>
            </a:r>
            <a:r>
              <a:rPr lang="cs-CZ" dirty="0">
                <a:solidFill>
                  <a:schemeClr val="accent2"/>
                </a:solidFill>
                <a:effectLst/>
              </a:rPr>
              <a:t>vino </a:t>
            </a:r>
            <a:r>
              <a:rPr lang="cs-CZ" dirty="0" err="1">
                <a:solidFill>
                  <a:schemeClr val="accent2"/>
                </a:solidFill>
                <a:effectLst/>
              </a:rPr>
              <a:t>veritas</a:t>
            </a:r>
            <a:r>
              <a:rPr lang="cs-CZ" dirty="0">
                <a:solidFill>
                  <a:schemeClr val="accent2"/>
                </a:solidFill>
                <a:effectLst/>
              </a:rPr>
              <a:t>, in </a:t>
            </a:r>
            <a:r>
              <a:rPr lang="cs-CZ" dirty="0" err="1">
                <a:solidFill>
                  <a:schemeClr val="accent2"/>
                </a:solidFill>
                <a:effectLst/>
              </a:rPr>
              <a:t>aqua</a:t>
            </a:r>
            <a:r>
              <a:rPr lang="cs-CZ" dirty="0">
                <a:solidFill>
                  <a:schemeClr val="accent2"/>
                </a:solidFill>
                <a:effectLst/>
              </a:rPr>
              <a:t> </a:t>
            </a:r>
            <a:r>
              <a:rPr lang="cs-CZ" dirty="0" err="1">
                <a:solidFill>
                  <a:schemeClr val="accent2"/>
                </a:solidFill>
                <a:effectLst/>
              </a:rPr>
              <a:t>sanitas</a:t>
            </a:r>
            <a:r>
              <a:rPr lang="cs-CZ" dirty="0">
                <a:solidFill>
                  <a:schemeClr val="accent2"/>
                </a:solidFill>
                <a:effectLst/>
              </a:rPr>
              <a:t>. </a:t>
            </a:r>
            <a:r>
              <a:rPr lang="cs-CZ" sz="4400" dirty="0"/>
              <a:t>(</a:t>
            </a:r>
            <a:r>
              <a:rPr lang="cs-CZ" sz="4400" dirty="0" err="1"/>
              <a:t>Alteus</a:t>
            </a:r>
            <a:r>
              <a:rPr lang="cs-CZ" sz="4400" dirty="0"/>
              <a:t>)</a:t>
            </a:r>
            <a:br>
              <a:rPr lang="cs-CZ" sz="4400" dirty="0"/>
            </a:b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MI6CYKT7\MC9002987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645024"/>
            <a:ext cx="1259129" cy="183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Romana\AppData\Local\Microsoft\Windows\Temporary Internet Files\Content.IE5\CNSICRQU\MC9003555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143" y="2969057"/>
            <a:ext cx="936933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57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pPr lvl="0"/>
            <a:endParaRPr lang="cs-CZ" sz="3200" dirty="0" smtClean="0"/>
          </a:p>
          <a:p>
            <a:pPr lvl="0"/>
            <a:r>
              <a:rPr lang="cs-CZ" sz="3200" dirty="0" smtClean="0"/>
              <a:t>Kdo je autorem výroku?</a:t>
            </a:r>
          </a:p>
          <a:p>
            <a:pPr lvl="0"/>
            <a:r>
              <a:rPr lang="cs-CZ" sz="3200" dirty="0" smtClean="0"/>
              <a:t>Vyhledávejte informace na internetu.</a:t>
            </a:r>
            <a:endParaRPr lang="cs-CZ" sz="3200" dirty="0"/>
          </a:p>
          <a:p>
            <a:endParaRPr lang="cs-CZ" sz="3200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>Znáte jiné známé latinské rčení?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029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44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628" indent="-342900">
              <a:buFont typeface="+mj-lt"/>
              <a:buAutoNum type="arabicPeriod"/>
            </a:pPr>
            <a:r>
              <a:rPr lang="cs-CZ" sz="1600" dirty="0"/>
              <a:t>SEINEROVÁ, Vlasta. </a:t>
            </a:r>
            <a:r>
              <a:rPr lang="cs-CZ" sz="1600" i="1" dirty="0"/>
              <a:t>Latina pro střední školy, především gymnázia</a:t>
            </a:r>
            <a:r>
              <a:rPr lang="cs-CZ" sz="1600" dirty="0"/>
              <a:t>. Vyd. 2. Praha: Fortuna, 2000-2001, 2 sv. ISBN 80-7168-786-32.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i="1" dirty="0" smtClean="0"/>
              <a:t>Slavná </a:t>
            </a:r>
            <a:r>
              <a:rPr lang="cs-CZ" sz="1600" i="1" dirty="0"/>
              <a:t>slova: latinská rčení: litera scripta manet</a:t>
            </a:r>
            <a:r>
              <a:rPr lang="cs-CZ" sz="1600" dirty="0"/>
              <a:t>. Praha: Univers, 1993, 135 s. ISBN 80-901-5250-3.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/>
              <a:t>Galerie </a:t>
            </a:r>
            <a:r>
              <a:rPr lang="cs-CZ" sz="1600" dirty="0" smtClean="0"/>
              <a:t>MS Office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80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pPr lvl="0"/>
            <a:endParaRPr lang="cs-CZ" sz="3200" dirty="0" smtClean="0"/>
          </a:p>
          <a:p>
            <a:pPr lvl="0"/>
            <a:endParaRPr lang="cs-CZ" sz="3200" dirty="0" smtClean="0"/>
          </a:p>
          <a:p>
            <a:pPr lvl="0"/>
            <a:r>
              <a:rPr lang="cs-CZ" sz="3200" dirty="0" smtClean="0"/>
              <a:t>Jaký </a:t>
            </a:r>
            <a:r>
              <a:rPr lang="cs-CZ" sz="3200" dirty="0"/>
              <a:t>výrok skrývá </a:t>
            </a:r>
            <a:r>
              <a:rPr lang="cs-CZ" sz="3200" dirty="0" smtClean="0"/>
              <a:t>tajenka v křížovce?</a:t>
            </a:r>
            <a:endParaRPr lang="cs-CZ" sz="3200" dirty="0"/>
          </a:p>
          <a:p>
            <a:r>
              <a:rPr lang="cs-CZ" sz="3200" dirty="0" smtClean="0"/>
              <a:t>Výrok přeložte.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>Procvičování </a:t>
            </a:r>
            <a:r>
              <a:rPr lang="cs-CZ" dirty="0">
                <a:solidFill>
                  <a:schemeClr val="accent2"/>
                </a:solidFill>
                <a:effectLst/>
              </a:rPr>
              <a:t>slovní zásoby – lekce XIX. – 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XXX.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029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20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6000"/>
            <a:ext cx="5551408" cy="67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2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1.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IN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1 </a:t>
            </a:r>
            <a:r>
              <a:rPr lang="cs-CZ" sz="3200" dirty="0" smtClean="0"/>
              <a:t>ostrov</a:t>
            </a:r>
          </a:p>
          <a:p>
            <a:pPr marL="109728" indent="0">
              <a:buNone/>
            </a:pPr>
            <a:r>
              <a:rPr lang="cs-CZ" sz="3200" dirty="0" smtClean="0"/>
              <a:t>2 noc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nsula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>
              <a:spcBef>
                <a:spcPts val="400"/>
              </a:spcBef>
            </a:pP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cs-CZ" sz="3200" dirty="0" smtClean="0">
                <a:solidFill>
                  <a:srgbClr val="FF0000"/>
                </a:solidFill>
              </a:rPr>
              <a:t>ox,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noctis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</p:txBody>
      </p:sp>
    </p:spTree>
    <p:extLst>
      <p:ext uri="{BB962C8B-B14F-4D97-AF65-F5344CB8AC3E}">
        <p14:creationId xmlns:p14="http://schemas.microsoft.com/office/powerpoint/2010/main" val="277685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2.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VINO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3 vítězství</a:t>
            </a:r>
          </a:p>
          <a:p>
            <a:pPr marL="109728" indent="0">
              <a:buNone/>
            </a:pPr>
            <a:r>
              <a:rPr lang="cs-CZ" sz="3200" dirty="0"/>
              <a:t>4 závidět</a:t>
            </a:r>
          </a:p>
          <a:p>
            <a:pPr marL="109728" indent="0">
              <a:buNone/>
            </a:pPr>
            <a:r>
              <a:rPr lang="cs-CZ" sz="3200" dirty="0"/>
              <a:t>5 devět</a:t>
            </a:r>
          </a:p>
          <a:p>
            <a:pPr marL="109728" indent="0">
              <a:buNone/>
            </a:pPr>
            <a:r>
              <a:rPr lang="cs-CZ" sz="3200" dirty="0"/>
              <a:t>6 všechen, každý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4644008" y="1412776"/>
            <a:ext cx="4041775" cy="3941763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r>
              <a:rPr lang="cs-CZ" sz="3200" dirty="0" err="1" smtClean="0">
                <a:solidFill>
                  <a:srgbClr val="FF0000"/>
                </a:solidFill>
              </a:rPr>
              <a:t>ictoria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                    </a:t>
            </a: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nvideo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ere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cs-CZ" sz="3200" dirty="0" smtClean="0">
                <a:solidFill>
                  <a:srgbClr val="FF0000"/>
                </a:solidFill>
              </a:rPr>
              <a:t>ovem</a:t>
            </a: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o</a:t>
            </a:r>
            <a:r>
              <a:rPr lang="cs-CZ" sz="3200" dirty="0" err="1" smtClean="0">
                <a:solidFill>
                  <a:srgbClr val="FF0000"/>
                </a:solidFill>
              </a:rPr>
              <a:t>mnis</a:t>
            </a:r>
            <a:endParaRPr lang="cs-CZ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9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3.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VERI-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7 milost, přízeň, </a:t>
            </a:r>
            <a:r>
              <a:rPr lang="cs-CZ" sz="3200" dirty="0" smtClean="0"/>
              <a:t>laskavost</a:t>
            </a:r>
          </a:p>
          <a:p>
            <a:pPr marL="109728" indent="0">
              <a:buNone/>
            </a:pPr>
            <a:r>
              <a:rPr lang="cs-CZ" sz="3200" dirty="0" smtClean="0"/>
              <a:t>8 </a:t>
            </a:r>
            <a:r>
              <a:rPr lang="cs-CZ" sz="3200" dirty="0"/>
              <a:t>ta, </a:t>
            </a:r>
            <a:r>
              <a:rPr lang="cs-CZ" sz="3200" dirty="0" smtClean="0"/>
              <a:t>ona</a:t>
            </a:r>
          </a:p>
          <a:p>
            <a:pPr marL="109728" indent="0">
              <a:buNone/>
            </a:pPr>
            <a:r>
              <a:rPr lang="cs-CZ" sz="3200" dirty="0" smtClean="0"/>
              <a:t>9 věc</a:t>
            </a:r>
          </a:p>
          <a:p>
            <a:pPr marL="109728" indent="0">
              <a:buNone/>
            </a:pPr>
            <a:r>
              <a:rPr lang="cs-CZ" sz="3200" dirty="0" smtClean="0"/>
              <a:t>10 odpustit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v</a:t>
            </a:r>
            <a:r>
              <a:rPr lang="cs-CZ" sz="3200" dirty="0" err="1" smtClean="0">
                <a:solidFill>
                  <a:srgbClr val="FF0000"/>
                </a:solidFill>
              </a:rPr>
              <a:t>enia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 marL="109728" indent="0">
              <a:spcBef>
                <a:spcPts val="400"/>
              </a:spcBef>
              <a:buNone/>
            </a:pP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cs-CZ" sz="3200" dirty="0" err="1" smtClean="0">
                <a:solidFill>
                  <a:srgbClr val="FF0000"/>
                </a:solidFill>
              </a:rPr>
              <a:t>a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</a:rPr>
              <a:t>r</a:t>
            </a:r>
            <a:r>
              <a:rPr lang="cs-CZ" sz="3200" dirty="0" smtClean="0">
                <a:solidFill>
                  <a:srgbClr val="FF0000"/>
                </a:solidFill>
              </a:rPr>
              <a:t>es, </a:t>
            </a:r>
            <a:r>
              <a:rPr lang="cs-CZ" sz="3200" dirty="0" err="1" smtClean="0">
                <a:solidFill>
                  <a:srgbClr val="FF0000"/>
                </a:solidFill>
              </a:rPr>
              <a:t>ei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gnosco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ere</a:t>
            </a:r>
            <a:endParaRPr lang="cs-CZ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98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3.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-TAS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11 </a:t>
            </a:r>
            <a:r>
              <a:rPr lang="cs-CZ" sz="3200" dirty="0" smtClean="0"/>
              <a:t>takový</a:t>
            </a:r>
          </a:p>
          <a:p>
            <a:pPr marL="109728" indent="0">
              <a:buNone/>
            </a:pPr>
            <a:r>
              <a:rPr lang="cs-CZ" sz="3200" dirty="0" smtClean="0"/>
              <a:t>12 </a:t>
            </a:r>
            <a:r>
              <a:rPr lang="cs-CZ" sz="3200" dirty="0"/>
              <a:t>druhý, </a:t>
            </a:r>
            <a:r>
              <a:rPr lang="cs-CZ" sz="3200" dirty="0" smtClean="0"/>
              <a:t>jiný</a:t>
            </a:r>
          </a:p>
          <a:p>
            <a:pPr marL="109728" indent="0">
              <a:buNone/>
            </a:pPr>
            <a:r>
              <a:rPr lang="cs-CZ" sz="3200" dirty="0" smtClean="0"/>
              <a:t>13 </a:t>
            </a:r>
            <a:r>
              <a:rPr lang="cs-CZ" sz="3200" dirty="0"/>
              <a:t>blaho, spása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dirty="0">
                <a:solidFill>
                  <a:srgbClr val="FF0000"/>
                </a:solidFill>
              </a:rPr>
              <a:t>t</a:t>
            </a:r>
            <a:r>
              <a:rPr lang="cs-CZ" sz="3200" dirty="0" smtClean="0">
                <a:solidFill>
                  <a:srgbClr val="FF0000"/>
                </a:solidFill>
              </a:rPr>
              <a:t>alis, </a:t>
            </a:r>
            <a:r>
              <a:rPr lang="cs-CZ" sz="3200" dirty="0" err="1" smtClean="0">
                <a:solidFill>
                  <a:srgbClr val="FF0000"/>
                </a:solidFill>
              </a:rPr>
              <a:t>tale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smtClean="0">
                <a:solidFill>
                  <a:srgbClr val="FF0000"/>
                </a:solidFill>
              </a:rPr>
              <a:t>alter, a, um</a:t>
            </a: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s</a:t>
            </a:r>
            <a:r>
              <a:rPr lang="cs-CZ" sz="3200" dirty="0" err="1" smtClean="0">
                <a:solidFill>
                  <a:srgbClr val="FF0000"/>
                </a:solidFill>
              </a:rPr>
              <a:t>alus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salutis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</p:txBody>
      </p:sp>
    </p:spTree>
    <p:extLst>
      <p:ext uri="{BB962C8B-B14F-4D97-AF65-F5344CB8AC3E}">
        <p14:creationId xmlns:p14="http://schemas.microsoft.com/office/powerpoint/2010/main" val="218526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4</a:t>
            </a:r>
            <a:r>
              <a:rPr lang="cs-CZ" sz="3200" b="1" dirty="0" smtClean="0">
                <a:solidFill>
                  <a:srgbClr val="FFFF00"/>
                </a:solidFill>
              </a:rPr>
              <a:t>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IN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14 zatím, </a:t>
            </a:r>
            <a:r>
              <a:rPr lang="cs-CZ" sz="3200" dirty="0" smtClean="0"/>
              <a:t>mezitím</a:t>
            </a:r>
          </a:p>
          <a:p>
            <a:pPr marL="109728" indent="0">
              <a:buNone/>
            </a:pPr>
            <a:r>
              <a:rPr lang="cs-CZ" sz="3200" dirty="0" smtClean="0"/>
              <a:t>15 </a:t>
            </a:r>
            <a:r>
              <a:rPr lang="cs-CZ" sz="3200" dirty="0"/>
              <a:t>rodem, </a:t>
            </a:r>
            <a:r>
              <a:rPr lang="cs-CZ" sz="3200" dirty="0" smtClean="0"/>
              <a:t>	původem </a:t>
            </a:r>
            <a:endParaRPr lang="cs-CZ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nterea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cs-CZ" sz="3200" dirty="0" err="1" smtClean="0">
                <a:solidFill>
                  <a:srgbClr val="FF0000"/>
                </a:solidFill>
              </a:rPr>
              <a:t>atu</a:t>
            </a:r>
            <a:endParaRPr lang="cs-CZ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48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5.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AQUA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16 </a:t>
            </a:r>
            <a:r>
              <a:rPr lang="cs-CZ" sz="3200" dirty="0" smtClean="0"/>
              <a:t>pomoc</a:t>
            </a:r>
          </a:p>
          <a:p>
            <a:pPr marL="109728" indent="0">
              <a:buNone/>
            </a:pPr>
            <a:r>
              <a:rPr lang="cs-CZ" sz="3200" dirty="0" smtClean="0"/>
              <a:t>17 pátý</a:t>
            </a:r>
          </a:p>
          <a:p>
            <a:pPr marL="109728" indent="0">
              <a:buNone/>
            </a:pPr>
            <a:r>
              <a:rPr lang="cs-CZ" sz="3200" dirty="0" smtClean="0"/>
              <a:t>18 kéž</a:t>
            </a:r>
          </a:p>
          <a:p>
            <a:pPr marL="109728" indent="0">
              <a:buNone/>
            </a:pPr>
            <a:r>
              <a:rPr lang="cs-CZ" sz="3200" dirty="0" smtClean="0"/>
              <a:t>19 </a:t>
            </a:r>
            <a:r>
              <a:rPr lang="cs-CZ" sz="3200" dirty="0"/>
              <a:t>odvážný, </a:t>
            </a:r>
            <a:r>
              <a:rPr lang="cs-CZ" sz="3200" dirty="0" smtClean="0"/>
              <a:t>	smělý </a:t>
            </a:r>
            <a:endParaRPr lang="cs-CZ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auxilium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quintus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utinam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audax,is</a:t>
            </a:r>
            <a:endParaRPr lang="cs-CZ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3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</TotalTime>
  <Words>272</Words>
  <Application>Microsoft Office PowerPoint</Application>
  <PresentationFormat>Předvádění na obrazovce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Slovní zásoba 4. část</vt:lpstr>
      <vt:lpstr>  Procvičování slovní zásoby – lekce XIX. – XXX.</vt:lpstr>
      <vt:lpstr>Prezentace aplikace PowerPoint</vt:lpstr>
      <vt:lpstr>Slovíčka:</vt:lpstr>
      <vt:lpstr>Slovíčka:</vt:lpstr>
      <vt:lpstr>Slovíčka:</vt:lpstr>
      <vt:lpstr>Slovíčka:</vt:lpstr>
      <vt:lpstr>Slovíčka:</vt:lpstr>
      <vt:lpstr>Slovíčka:</vt:lpstr>
      <vt:lpstr>Slovíčka:</vt:lpstr>
      <vt:lpstr>Prezentace aplikace PowerPoint</vt:lpstr>
      <vt:lpstr> In vino veritas, in aqua sanitas. (Alteus) </vt:lpstr>
      <vt:lpstr>  Znáte jiné známé latinské rčení?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zásoba 4. část</dc:title>
  <dc:creator>Romana</dc:creator>
  <cp:lastModifiedBy>Romana</cp:lastModifiedBy>
  <cp:revision>29</cp:revision>
  <dcterms:created xsi:type="dcterms:W3CDTF">2013-08-28T15:20:58Z</dcterms:created>
  <dcterms:modified xsi:type="dcterms:W3CDTF">2014-02-16T18:00:10Z</dcterms:modified>
</cp:coreProperties>
</file>