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94" r:id="rId2"/>
    <p:sldId id="257" r:id="rId3"/>
    <p:sldId id="258" r:id="rId4"/>
    <p:sldId id="259" r:id="rId5"/>
    <p:sldId id="295" r:id="rId6"/>
    <p:sldId id="260" r:id="rId7"/>
    <p:sldId id="262" r:id="rId8"/>
    <p:sldId id="270" r:id="rId9"/>
    <p:sldId id="285" r:id="rId10"/>
    <p:sldId id="277" r:id="rId11"/>
    <p:sldId id="286" r:id="rId12"/>
    <p:sldId id="278" r:id="rId13"/>
    <p:sldId id="290" r:id="rId14"/>
    <p:sldId id="279" r:id="rId15"/>
    <p:sldId id="291" r:id="rId16"/>
    <p:sldId id="282" r:id="rId17"/>
    <p:sldId id="287" r:id="rId18"/>
    <p:sldId id="280" r:id="rId19"/>
    <p:sldId id="292" r:id="rId20"/>
    <p:sldId id="284" r:id="rId21"/>
    <p:sldId id="293" r:id="rId22"/>
    <p:sldId id="281" r:id="rId23"/>
    <p:sldId id="283" r:id="rId24"/>
    <p:sldId id="288" r:id="rId25"/>
    <p:sldId id="289" r:id="rId26"/>
    <p:sldId id="276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13.2.2014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13.2.2014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13.2.2014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13.2.2014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13.2.2014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13.2.2014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13.2.2014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13.2.2014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13.2.2014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13.2.2014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13.2.2014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13.2.2014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accent2"/>
                </a:solidFill>
                <a:effectLst/>
              </a:rPr>
              <a:t>Výslovnost</a:t>
            </a:r>
            <a:r>
              <a:rPr lang="cs-CZ" dirty="0">
                <a:solidFill>
                  <a:schemeClr val="accent2"/>
                </a:solidFill>
              </a:rPr>
              <a:t> latiny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cs-CZ" dirty="0"/>
              <a:t>Autor: Romana Nováková</a:t>
            </a:r>
          </a:p>
          <a:p>
            <a:pPr algn="ctr"/>
            <a:r>
              <a:rPr lang="cs-CZ" dirty="0"/>
              <a:t>Gymnázium K. V. Raise, Hlinsko, Adámkova 55</a:t>
            </a:r>
          </a:p>
          <a:p>
            <a:pPr algn="ctr"/>
            <a:r>
              <a:rPr lang="cs-CZ" dirty="0" smtClean="0"/>
              <a:t>Září 2013</a:t>
            </a:r>
            <a:endParaRPr lang="cs-CZ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764704"/>
            <a:ext cx="6438900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498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504339"/>
              </p:ext>
            </p:extLst>
          </p:nvPr>
        </p:nvGraphicFramePr>
        <p:xfrm>
          <a:off x="395536" y="332656"/>
          <a:ext cx="8229600" cy="2944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696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Pravidlo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Příklad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Význam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ca − </a:t>
                      </a:r>
                      <a:r>
                        <a:rPr lang="cs-CZ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ka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caput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cantor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hlava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zpěvák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7410" name="Picture 2" descr="C:\Users\Romana\AppData\Local\Microsoft\Windows\Temporary Internet Files\Content.IE5\7FCGX4DP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3717032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6060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78926"/>
              </p:ext>
            </p:extLst>
          </p:nvPr>
        </p:nvGraphicFramePr>
        <p:xfrm>
          <a:off x="467544" y="260648"/>
          <a:ext cx="8229600" cy="3364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696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Pravidlo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Příklad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Význam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 − </a:t>
                      </a:r>
                      <a:r>
                        <a:rPr lang="cs-CZ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ko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cor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colloquium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srdce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rozmluva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6386" name="Picture 2" descr="C:\Users\Romana\AppData\Local\Microsoft\Windows\Temporary Internet Files\Content.IE5\7FCGX4DP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4077072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2886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646071"/>
              </p:ext>
            </p:extLst>
          </p:nvPr>
        </p:nvGraphicFramePr>
        <p:xfrm>
          <a:off x="539552" y="404664"/>
          <a:ext cx="8229600" cy="2944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Pravidlo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Příklad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Význam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cu</a:t>
                      </a: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− ku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cura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cultus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péče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úcta, pocta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5362" name="Picture 2" descr="C:\Users\Romana\AppData\Local\Microsoft\Windows\Temporary Internet Files\Content.IE5\7FCGX4DP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8126" y="3779761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399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135836"/>
              </p:ext>
            </p:extLst>
          </p:nvPr>
        </p:nvGraphicFramePr>
        <p:xfrm>
          <a:off x="467544" y="260648"/>
          <a:ext cx="8229600" cy="3364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Pravidlo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Příklad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Význam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ce</a:t>
                      </a: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− </a:t>
                      </a:r>
                      <a:r>
                        <a:rPr lang="cs-CZ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ce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ecce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centum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hle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sto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4338" name="Picture 2" descr="C:\Users\Romana\AppData\Local\Microsoft\Windows\Temporary Internet Files\Content.IE5\7FCGX4DP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7089" y="4042641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9173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6644145"/>
              </p:ext>
            </p:extLst>
          </p:nvPr>
        </p:nvGraphicFramePr>
        <p:xfrm>
          <a:off x="395536" y="404664"/>
          <a:ext cx="822960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Pravidlo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Příklad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Význam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ci</a:t>
                      </a: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cs-CZ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cy</a:t>
                      </a: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− </a:t>
                      </a:r>
                      <a:r>
                        <a:rPr lang="cs-CZ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ci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cisterna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cylindrus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vodní nádrž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válec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3314" name="Picture 2" descr="C:\Users\Romana\AppData\Local\Microsoft\Windows\Temporary Internet Files\Content.IE5\7FCGX4DP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924944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6051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78522"/>
              </p:ext>
            </p:extLst>
          </p:nvPr>
        </p:nvGraphicFramePr>
        <p:xfrm>
          <a:off x="539552" y="476672"/>
          <a:ext cx="8229600" cy="3364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Pravidlo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Příklad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Význam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 – </a:t>
                      </a:r>
                      <a:r>
                        <a:rPr lang="cs-CZ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(před </a:t>
                      </a: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souhláskou nebo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na konci slova)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crux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lac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kříž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mléko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290" name="Picture 2" descr="C:\Users\Romana\AppData\Local\Microsoft\Windows\Temporary Internet Files\Content.IE5\7FCGX4DP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4798" y="4221088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0704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16613"/>
              </p:ext>
            </p:extLst>
          </p:nvPr>
        </p:nvGraphicFramePr>
        <p:xfrm>
          <a:off x="467544" y="692696"/>
          <a:ext cx="8229600" cy="2944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Pravidlo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Příklad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Význam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ex</a:t>
                      </a:r>
                      <a:r>
                        <a:rPr lang="cs-CZ" sz="2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− </a:t>
                      </a:r>
                      <a:r>
                        <a:rPr lang="cs-CZ" sz="2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egz</a:t>
                      </a:r>
                      <a:endParaRPr lang="cs-CZ" sz="2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(před samohláskou )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exemplum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exercitus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příklad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vojsko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1266" name="Picture 2" descr="C:\Users\Romana\AppData\Local\Microsoft\Windows\Temporary Internet Files\Content.IE5\7FCGX4DP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077072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5683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3319873"/>
              </p:ext>
            </p:extLst>
          </p:nvPr>
        </p:nvGraphicFramePr>
        <p:xfrm>
          <a:off x="395536" y="764704"/>
          <a:ext cx="8229600" cy="2944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Pravidlo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Příklad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Význam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 – </a:t>
                      </a:r>
                      <a:r>
                        <a:rPr lang="cs-CZ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z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(mezi </a:t>
                      </a: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samohláskami nebo mezi l, r, n a </a:t>
                      </a:r>
                      <a:r>
                        <a:rPr lang="cs-CZ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samohláskou)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rosa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universus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růže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všechen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0242" name="Picture 2" descr="C:\Users\Romana\AppData\Local\Microsoft\Windows\Temporary Internet Files\Content.IE5\7FCGX4DP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153478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8087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208430"/>
              </p:ext>
            </p:extLst>
          </p:nvPr>
        </p:nvGraphicFramePr>
        <p:xfrm>
          <a:off x="467544" y="764704"/>
          <a:ext cx="8229600" cy="3364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60584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Pravidlo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Příklad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Význam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ph</a:t>
                      </a: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− f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philosophus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phalanx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filozof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článek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9218" name="Picture 2" descr="C:\Users\Romana\AppData\Local\Microsoft\Windows\Temporary Internet Files\Content.IE5\7FCGX4DP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4581128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7814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924295"/>
              </p:ext>
            </p:extLst>
          </p:nvPr>
        </p:nvGraphicFramePr>
        <p:xfrm>
          <a:off x="467544" y="332656"/>
          <a:ext cx="8229600" cy="2944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60584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Pravidlo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Příklad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Význam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ngu</a:t>
                      </a: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− </a:t>
                      </a:r>
                      <a:r>
                        <a:rPr lang="cs-CZ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ngv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lingua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sanguis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jazyk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krev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8194" name="Picture 2" descr="C:\Users\Romana\AppData\Local\Microsoft\Windows\Temporary Internet Files\Content.IE5\7FCGX4DP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3645024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2586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výslovnost klasická (restituovaná napodobující výslovnost klasické latiny)</a:t>
            </a:r>
          </a:p>
          <a:p>
            <a:r>
              <a:rPr lang="cs-CZ" dirty="0" smtClean="0"/>
              <a:t>výslovnost církevní (zároveň výslovnost italská navazující na </a:t>
            </a:r>
            <a:r>
              <a:rPr lang="cs-CZ" dirty="0" err="1" smtClean="0"/>
              <a:t>pozdnělatinskou</a:t>
            </a:r>
            <a:r>
              <a:rPr lang="cs-CZ" dirty="0" smtClean="0"/>
              <a:t>)</a:t>
            </a:r>
          </a:p>
          <a:p>
            <a:r>
              <a:rPr lang="cs-CZ" dirty="0" smtClean="0"/>
              <a:t>výslovnost </a:t>
            </a:r>
            <a:r>
              <a:rPr lang="cs-CZ" dirty="0"/>
              <a:t>vlastní jednotlivým </a:t>
            </a:r>
            <a:r>
              <a:rPr lang="cs-CZ" dirty="0" smtClean="0"/>
              <a:t>národům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accent2"/>
                </a:solidFill>
              </a:rPr>
              <a:t>V dnešní době se lze setkat s trojím typem výslovnosti latiny:</a:t>
            </a:r>
          </a:p>
        </p:txBody>
      </p:sp>
      <p:pic>
        <p:nvPicPr>
          <p:cNvPr id="1026" name="Picture 2" descr="C:\Users\Romana\AppData\Local\Microsoft\Windows\Temporary Internet Files\Content.IE5\MI6CYKT7\MC90044210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0164" y="4351459"/>
            <a:ext cx="1854200" cy="141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1610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399540"/>
              </p:ext>
            </p:extLst>
          </p:nvPr>
        </p:nvGraphicFramePr>
        <p:xfrm>
          <a:off x="395536" y="404664"/>
          <a:ext cx="8229600" cy="2944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Pravidlo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Příklad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Význam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qu</a:t>
                      </a: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− </a:t>
                      </a:r>
                      <a:r>
                        <a:rPr lang="cs-CZ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kv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aqua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quoque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voda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také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6146" name="Picture 2" descr="C:\Users\Romana\AppData\Local\Microsoft\Windows\Temporary Internet Files\Content.IE5\7FCGX4DP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3789040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1599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273388"/>
              </p:ext>
            </p:extLst>
          </p:nvPr>
        </p:nvGraphicFramePr>
        <p:xfrm>
          <a:off x="467544" y="332656"/>
          <a:ext cx="8229600" cy="2944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Pravidlo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Příklad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Význam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su</a:t>
                      </a: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− </a:t>
                      </a:r>
                      <a:r>
                        <a:rPr lang="cs-CZ" sz="2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sv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(tvoří-li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 následující </a:t>
                      </a: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samohláskou slabiku)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suadeo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Suetonius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radím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7170" name="Picture 2" descr="C:\Users\Romana\AppData\Local\Microsoft\Windows\Temporary Internet Files\Content.IE5\7FCGX4DP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3700315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1127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141852"/>
              </p:ext>
            </p:extLst>
          </p:nvPr>
        </p:nvGraphicFramePr>
        <p:xfrm>
          <a:off x="395536" y="548680"/>
          <a:ext cx="8229600" cy="2944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Pravidlo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Příklad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Význam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ti – </a:t>
                      </a:r>
                      <a:r>
                        <a:rPr lang="cs-CZ" sz="2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ci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(před </a:t>
                      </a: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samohláskou nebo dvojhláskou)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restitutio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sententiae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obnovení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věty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5122" name="Picture 2" descr="C:\Users\Romana\AppData\Local\Microsoft\Windows\Temporary Internet Files\Content.IE5\7FCGX4DP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3887684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3697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989896"/>
              </p:ext>
            </p:extLst>
          </p:nvPr>
        </p:nvGraphicFramePr>
        <p:xfrm>
          <a:off x="395536" y="476672"/>
          <a:ext cx="8229600" cy="2944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Pravidlo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Příklad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Význam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di, ti, ni – </a:t>
                      </a:r>
                      <a:r>
                        <a:rPr lang="cs-CZ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dy</a:t>
                      </a: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ty, </a:t>
                      </a:r>
                      <a:r>
                        <a:rPr lang="cs-CZ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ny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distribuere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nimis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rozdělovat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příliš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4098" name="Picture 2" descr="C:\Users\Romana\AppData\Local\Microsoft\Windows\Temporary Internet Files\Content.IE5\7FCGX4DP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3854861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7973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057775"/>
              </p:ext>
            </p:extLst>
          </p:nvPr>
        </p:nvGraphicFramePr>
        <p:xfrm>
          <a:off x="539552" y="332656"/>
          <a:ext cx="8229600" cy="2944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Pravidlo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Příklad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Význam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ti – ty (v řeckých slovech nebo předchází-li souhláska s, x, t)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bestia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Miltiades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zvíře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3074" name="Picture 2" descr="C:\Users\Romana\AppData\Local\Microsoft\Windows\Temporary Internet Files\Content.IE5\7FCGX4DP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3717032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6540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681541"/>
              </p:ext>
            </p:extLst>
          </p:nvPr>
        </p:nvGraphicFramePr>
        <p:xfrm>
          <a:off x="467544" y="404664"/>
          <a:ext cx="8229600" cy="2944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Pravidlo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Příklad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Význam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cs-CZ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cs-CZ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j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(na </a:t>
                      </a: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začátku slova před vokálem)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iam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iustus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již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spravedlivý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2050" name="Picture 2" descr="C:\Users\Romana\AppData\Local\Microsoft\Windows\Temporary Internet Files\Content.IE5\7FCGX4DP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3794747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7418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cs-CZ" sz="1600" dirty="0"/>
              <a:t>MOUCHOVÁ, Bohumila, Eva KUŤÁKOVÁ a Václav MAREK. </a:t>
            </a:r>
            <a:r>
              <a:rPr lang="cs-CZ" sz="1600" i="1" dirty="0" err="1"/>
              <a:t>Disco</a:t>
            </a:r>
            <a:r>
              <a:rPr lang="cs-CZ" sz="1600" i="1" dirty="0"/>
              <a:t> Latine</a:t>
            </a:r>
            <a:r>
              <a:rPr lang="cs-CZ" sz="1600" dirty="0"/>
              <a:t>. 1. vyd. Praha: </a:t>
            </a:r>
            <a:r>
              <a:rPr lang="cs-CZ" sz="1600" dirty="0" err="1"/>
              <a:t>Scientia</a:t>
            </a:r>
            <a:r>
              <a:rPr lang="cs-CZ" sz="1600" dirty="0"/>
              <a:t>, 1995, 198 s. ISBN 80-718-3045-3</a:t>
            </a:r>
            <a:r>
              <a:rPr lang="cs-CZ" sz="1600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600" dirty="0"/>
              <a:t>PIHLÍK, Petr. </a:t>
            </a:r>
            <a:r>
              <a:rPr lang="cs-CZ" sz="1600" i="1" dirty="0"/>
              <a:t>Latinská gramatika</a:t>
            </a:r>
            <a:r>
              <a:rPr lang="cs-CZ" sz="1600" dirty="0"/>
              <a:t>. 1. vyd. Plzeň: </a:t>
            </a:r>
            <a:r>
              <a:rPr lang="cs-CZ" sz="1600" dirty="0" err="1"/>
              <a:t>Veset</a:t>
            </a:r>
            <a:r>
              <a:rPr lang="cs-CZ" sz="1600" dirty="0"/>
              <a:t>, 1992, 113 s. ISBN neuvedeno.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600" dirty="0" smtClean="0"/>
              <a:t>Galerie </a:t>
            </a:r>
            <a:r>
              <a:rPr lang="cs-CZ" sz="1600" smtClean="0"/>
              <a:t>MS Office</a:t>
            </a:r>
            <a:endParaRPr lang="cs-CZ" sz="16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695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 </a:t>
            </a:r>
            <a:r>
              <a:rPr lang="cs-CZ" dirty="0"/>
              <a:t>hlásí ke středoevropské </a:t>
            </a:r>
            <a:r>
              <a:rPr lang="cs-CZ" dirty="0" smtClean="0"/>
              <a:t>tradici</a:t>
            </a:r>
          </a:p>
          <a:p>
            <a:r>
              <a:rPr lang="cs-CZ" dirty="0" smtClean="0"/>
              <a:t>navazuje </a:t>
            </a:r>
            <a:r>
              <a:rPr lang="cs-CZ" dirty="0"/>
              <a:t>na výslovnost pozdnělatinskou a </a:t>
            </a:r>
            <a:r>
              <a:rPr lang="cs-CZ" dirty="0" smtClean="0"/>
              <a:t>středoevropskou</a:t>
            </a:r>
          </a:p>
          <a:p>
            <a:r>
              <a:rPr lang="cs-CZ" dirty="0" smtClean="0"/>
              <a:t>většinu </a:t>
            </a:r>
            <a:r>
              <a:rPr lang="cs-CZ" dirty="0"/>
              <a:t>latinských hlásek vyslovujeme stejně jako české, ale výslovnost některých souhlásek, dvojhlásek a některých slabik je </a:t>
            </a:r>
            <a:r>
              <a:rPr lang="cs-CZ" dirty="0" smtClean="0"/>
              <a:t>odlišná</a:t>
            </a:r>
            <a:endParaRPr lang="cs-CZ" dirty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/>
                </a:solidFill>
              </a:rPr>
              <a:t>Naše výslovnost latiny</a:t>
            </a:r>
            <a:endParaRPr lang="cs-CZ" dirty="0">
              <a:solidFill>
                <a:schemeClr val="accent2"/>
              </a:solidFill>
            </a:endParaRPr>
          </a:p>
        </p:txBody>
      </p:sp>
      <p:pic>
        <p:nvPicPr>
          <p:cNvPr id="4" name="Picture 2" descr="C:\Users\Romana\AppData\Local\Microsoft\Windows\Temporary Internet Files\Content.IE5\MI6CYKT7\MC90044210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099" y="4581128"/>
            <a:ext cx="1854200" cy="141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0333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ísmo přejali Římané od Řeků prostřednictvím Etrusků</a:t>
            </a:r>
          </a:p>
          <a:p>
            <a:r>
              <a:rPr lang="cs-CZ" dirty="0"/>
              <a:t>l</a:t>
            </a:r>
            <a:r>
              <a:rPr lang="cs-CZ" dirty="0" smtClean="0"/>
              <a:t>atinská abeceda měla od 3. století před n. l. 23 písmen	</a:t>
            </a:r>
            <a:r>
              <a:rPr lang="cs-CZ" b="1" dirty="0" smtClean="0">
                <a:solidFill>
                  <a:srgbClr val="FF0000"/>
                </a:solidFill>
              </a:rPr>
              <a:t>KTERÁ?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</a:t>
            </a:r>
            <a:r>
              <a:rPr lang="cs-CZ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r>
              <a:rPr lang="cs-CZ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Cc</a:t>
            </a:r>
            <a:r>
              <a:rPr lang="cs-CZ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Dd</a:t>
            </a:r>
            <a:r>
              <a:rPr lang="cs-CZ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Ee</a:t>
            </a:r>
            <a:r>
              <a:rPr lang="cs-CZ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Ff, </a:t>
            </a:r>
            <a:r>
              <a:rPr lang="cs-CZ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Gg</a:t>
            </a:r>
            <a:r>
              <a:rPr lang="cs-CZ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Hh</a:t>
            </a:r>
            <a:r>
              <a:rPr lang="cs-CZ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cs-CZ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Kk</a:t>
            </a:r>
            <a:r>
              <a:rPr lang="cs-CZ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Ll</a:t>
            </a:r>
            <a:r>
              <a:rPr lang="cs-CZ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Mm,</a:t>
            </a:r>
          </a:p>
          <a:p>
            <a:pPr marL="0" indent="0" algn="ctr">
              <a:buNone/>
            </a:pPr>
            <a:r>
              <a:rPr lang="cs-CZ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Nn</a:t>
            </a:r>
            <a:r>
              <a:rPr lang="cs-CZ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Oo</a:t>
            </a:r>
            <a:r>
              <a:rPr lang="cs-CZ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Pp, </a:t>
            </a:r>
            <a:r>
              <a:rPr lang="cs-CZ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Qq</a:t>
            </a:r>
            <a:r>
              <a:rPr lang="cs-CZ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Rr</a:t>
            </a:r>
            <a:r>
              <a:rPr lang="cs-CZ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</a:t>
            </a:r>
            <a:r>
              <a:rPr lang="cs-CZ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Tt</a:t>
            </a:r>
            <a:r>
              <a:rPr lang="cs-CZ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Vv</a:t>
            </a:r>
            <a:r>
              <a:rPr lang="cs-CZ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</a:t>
            </a:r>
            <a:r>
              <a:rPr lang="cs-CZ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Yy</a:t>
            </a:r>
            <a:r>
              <a:rPr lang="cs-CZ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Zz</a:t>
            </a:r>
            <a:endParaRPr lang="cs-CZ" sz="3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solidFill>
                  <a:schemeClr val="accent2"/>
                </a:solidFill>
              </a:rPr>
              <a:t>Co víme </a:t>
            </a:r>
            <a:r>
              <a:rPr lang="cs-CZ" dirty="0">
                <a:solidFill>
                  <a:schemeClr val="accent2"/>
                </a:solidFill>
              </a:rPr>
              <a:t>o latinské abecedě?</a:t>
            </a:r>
            <a:br>
              <a:rPr lang="cs-CZ" dirty="0">
                <a:solidFill>
                  <a:schemeClr val="accent2"/>
                </a:solidFill>
              </a:rPr>
            </a:br>
            <a:endParaRPr lang="cs-CZ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715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Římané znali jen velká písmena = </a:t>
            </a:r>
            <a:r>
              <a:rPr lang="cs-CZ" b="1" dirty="0" smtClean="0">
                <a:solidFill>
                  <a:srgbClr val="FF0000"/>
                </a:solidFill>
              </a:rPr>
              <a:t>majuskule</a:t>
            </a:r>
          </a:p>
          <a:p>
            <a:r>
              <a:rPr lang="cs-CZ" dirty="0"/>
              <a:t>m</a:t>
            </a:r>
            <a:r>
              <a:rPr lang="cs-CZ" dirty="0" smtClean="0"/>
              <a:t>alá písmena = </a:t>
            </a:r>
            <a:r>
              <a:rPr lang="cs-CZ" b="1" dirty="0" smtClean="0">
                <a:solidFill>
                  <a:srgbClr val="FF0000"/>
                </a:solidFill>
              </a:rPr>
              <a:t>minuskule</a:t>
            </a:r>
            <a:r>
              <a:rPr lang="cs-CZ" dirty="0" smtClean="0"/>
              <a:t> vznikla až ve středověku</a:t>
            </a:r>
          </a:p>
          <a:p>
            <a:r>
              <a:rPr lang="cs-CZ" dirty="0" smtClean="0"/>
              <a:t>písmeno </a:t>
            </a:r>
            <a:r>
              <a:rPr lang="cs-CZ" b="1" dirty="0" smtClean="0">
                <a:solidFill>
                  <a:srgbClr val="FF0000"/>
                </a:solidFill>
              </a:rPr>
              <a:t>V</a:t>
            </a:r>
            <a:r>
              <a:rPr lang="cs-CZ" dirty="0" smtClean="0"/>
              <a:t> původně označovalo </a:t>
            </a:r>
            <a:r>
              <a:rPr lang="cs-CZ" b="1" dirty="0" smtClean="0">
                <a:solidFill>
                  <a:srgbClr val="FF0000"/>
                </a:solidFill>
              </a:rPr>
              <a:t>v</a:t>
            </a:r>
            <a:r>
              <a:rPr lang="cs-CZ" dirty="0" smtClean="0"/>
              <a:t> i </a:t>
            </a:r>
            <a:r>
              <a:rPr lang="cs-CZ" b="1" dirty="0" smtClean="0">
                <a:solidFill>
                  <a:srgbClr val="FF0000"/>
                </a:solidFill>
              </a:rPr>
              <a:t>u</a:t>
            </a:r>
          </a:p>
          <a:p>
            <a:r>
              <a:rPr lang="cs-CZ" dirty="0" smtClean="0"/>
              <a:t>písmeno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b="1" dirty="0" smtClean="0"/>
              <a:t> </a:t>
            </a:r>
            <a:r>
              <a:rPr lang="cs-CZ" dirty="0" smtClean="0"/>
              <a:t>se dodnes píše za </a:t>
            </a:r>
            <a:r>
              <a:rPr lang="cs-CZ" b="1" dirty="0" smtClean="0">
                <a:solidFill>
                  <a:srgbClr val="FF0000"/>
                </a:solidFill>
              </a:rPr>
              <a:t>i</a:t>
            </a:r>
            <a:r>
              <a:rPr lang="cs-CZ" b="1" dirty="0" smtClean="0"/>
              <a:t> </a:t>
            </a:r>
            <a:r>
              <a:rPr lang="cs-CZ" dirty="0" smtClean="0"/>
              <a:t>a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FF0000"/>
                </a:solidFill>
              </a:rPr>
              <a:t>j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K</a:t>
            </a:r>
            <a:r>
              <a:rPr lang="cs-CZ" b="1" dirty="0" smtClean="0"/>
              <a:t> </a:t>
            </a:r>
            <a:r>
              <a:rPr lang="cs-CZ" dirty="0" smtClean="0"/>
              <a:t>se zachovalo jen v několika slovech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Y</a:t>
            </a:r>
            <a:r>
              <a:rPr lang="cs-CZ" dirty="0" smtClean="0"/>
              <a:t> a </a:t>
            </a:r>
            <a:r>
              <a:rPr lang="cs-CZ" b="1" dirty="0" smtClean="0">
                <a:solidFill>
                  <a:srgbClr val="FF0000"/>
                </a:solidFill>
              </a:rPr>
              <a:t>Z</a:t>
            </a:r>
            <a:r>
              <a:rPr lang="cs-CZ" dirty="0" smtClean="0"/>
              <a:t> se vyskytuje jen ve slovech řeckého původu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G</a:t>
            </a:r>
            <a:r>
              <a:rPr lang="cs-CZ" dirty="0" smtClean="0"/>
              <a:t> bylo původně označováno </a:t>
            </a:r>
            <a:r>
              <a:rPr lang="cs-CZ" b="1" dirty="0" smtClean="0">
                <a:solidFill>
                  <a:srgbClr val="FF0000"/>
                </a:solidFill>
              </a:rPr>
              <a:t>C</a:t>
            </a:r>
          </a:p>
          <a:p>
            <a:r>
              <a:rPr lang="cs-CZ" dirty="0"/>
              <a:t>s</a:t>
            </a:r>
            <a:r>
              <a:rPr lang="cs-CZ" dirty="0" smtClean="0"/>
              <a:t>přežka</a:t>
            </a:r>
            <a:r>
              <a:rPr lang="cs-CZ" b="1" dirty="0" smtClean="0">
                <a:solidFill>
                  <a:srgbClr val="FF0000"/>
                </a:solidFill>
              </a:rPr>
              <a:t> CH </a:t>
            </a:r>
            <a:r>
              <a:rPr lang="cs-CZ" dirty="0" smtClean="0"/>
              <a:t>se vyslovovala </a:t>
            </a:r>
            <a:r>
              <a:rPr lang="cs-CZ" b="1" dirty="0" smtClean="0">
                <a:solidFill>
                  <a:srgbClr val="FF0000"/>
                </a:solidFill>
              </a:rPr>
              <a:t>ch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solidFill>
                  <a:schemeClr val="accent2"/>
                </a:solidFill>
              </a:rPr>
              <a:t>Co </a:t>
            </a:r>
            <a:r>
              <a:rPr lang="cs-CZ" dirty="0">
                <a:solidFill>
                  <a:schemeClr val="accent2"/>
                </a:solidFill>
              </a:rPr>
              <a:t>víme o latinské abecedě?</a:t>
            </a:r>
            <a:br>
              <a:rPr lang="cs-CZ" dirty="0">
                <a:solidFill>
                  <a:schemeClr val="accent2"/>
                </a:solidFill>
              </a:rPr>
            </a:br>
            <a:endParaRPr lang="cs-CZ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7333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cs-CZ" dirty="0" smtClean="0"/>
              <a:t>samohlásky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			</a:t>
            </a:r>
            <a:br>
              <a:rPr lang="cs-CZ" dirty="0"/>
            </a:br>
            <a:r>
              <a:rPr lang="cs-CZ" dirty="0" smtClean="0"/>
              <a:t>souhlásky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			</a:t>
            </a:r>
            <a:br>
              <a:rPr lang="cs-CZ" dirty="0"/>
            </a:br>
            <a:r>
              <a:rPr lang="cs-CZ" dirty="0" smtClean="0"/>
              <a:t>dvojhlásky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			</a:t>
            </a:r>
            <a:br>
              <a:rPr lang="cs-CZ" dirty="0"/>
            </a:br>
            <a:r>
              <a:rPr lang="cs-CZ" dirty="0"/>
              <a:t>slabiky				</a:t>
            </a:r>
            <a:br>
              <a:rPr lang="cs-CZ" dirty="0"/>
            </a:b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cs-CZ" dirty="0" smtClean="0"/>
              <a:t>sylaby 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d</a:t>
            </a:r>
            <a:r>
              <a:rPr lang="cs-CZ" dirty="0" smtClean="0"/>
              <a:t>iftongy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dirty="0" smtClean="0"/>
              <a:t>vokály 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k</a:t>
            </a:r>
            <a:r>
              <a:rPr lang="cs-CZ" dirty="0" smtClean="0"/>
              <a:t>onsonanty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Spojte</a:t>
            </a:r>
            <a:r>
              <a:rPr lang="cs-CZ" dirty="0"/>
              <a:t>, co k sobě patří:</a:t>
            </a:r>
            <a:br>
              <a:rPr lang="cs-CZ" dirty="0"/>
            </a:br>
            <a:endParaRPr lang="cs-CZ" dirty="0"/>
          </a:p>
        </p:txBody>
      </p:sp>
      <p:cxnSp>
        <p:nvCxnSpPr>
          <p:cNvPr id="11" name="Přímá spojnice se šipkou 10"/>
          <p:cNvCxnSpPr/>
          <p:nvPr/>
        </p:nvCxnSpPr>
        <p:spPr>
          <a:xfrm>
            <a:off x="2339752" y="1916832"/>
            <a:ext cx="2376264" cy="165618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V="1">
            <a:off x="2195736" y="2744924"/>
            <a:ext cx="2520280" cy="82809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2123728" y="2744924"/>
            <a:ext cx="2592288" cy="16921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 flipV="1">
            <a:off x="1619672" y="1916832"/>
            <a:ext cx="3096344" cy="25202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2666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cs-CZ" dirty="0"/>
              <a:t>d</a:t>
            </a:r>
            <a:r>
              <a:rPr lang="cs-CZ" dirty="0" smtClean="0"/>
              <a:t>o </a:t>
            </a:r>
            <a:r>
              <a:rPr lang="cs-CZ" dirty="0"/>
              <a:t>tabulky doplňte několik dalších slov, v jejichž výslovnosti se uplatňují následující pravidla </a:t>
            </a:r>
            <a:endParaRPr lang="cs-CZ" dirty="0" smtClean="0"/>
          </a:p>
          <a:p>
            <a:pPr marL="457200" indent="-457200"/>
            <a:r>
              <a:rPr lang="cs-CZ" dirty="0" smtClean="0"/>
              <a:t>pracujte </a:t>
            </a:r>
            <a:r>
              <a:rPr lang="cs-CZ" dirty="0"/>
              <a:t>se </a:t>
            </a:r>
            <a:r>
              <a:rPr lang="cs-CZ" dirty="0" smtClean="0"/>
              <a:t>slovníkem</a:t>
            </a:r>
          </a:p>
          <a:p>
            <a:pPr marL="457200" indent="-457200"/>
            <a:r>
              <a:rPr lang="cs-CZ" dirty="0"/>
              <a:t>p</a:t>
            </a:r>
            <a:r>
              <a:rPr lang="cs-CZ" dirty="0" smtClean="0"/>
              <a:t>říklady </a:t>
            </a:r>
            <a:r>
              <a:rPr lang="cs-CZ" dirty="0"/>
              <a:t>čtěte se správnou </a:t>
            </a:r>
            <a:r>
              <a:rPr lang="cs-CZ" dirty="0" smtClean="0"/>
              <a:t>výslovností</a:t>
            </a:r>
          </a:p>
          <a:p>
            <a:pPr marL="457200" indent="-457200"/>
            <a:r>
              <a:rPr lang="cs-CZ" dirty="0"/>
              <a:t>s</a:t>
            </a:r>
            <a:r>
              <a:rPr lang="cs-CZ" dirty="0" smtClean="0"/>
              <a:t>lova</a:t>
            </a:r>
            <a:r>
              <a:rPr lang="cs-CZ" dirty="0"/>
              <a:t>, u kterých použijete více pravidel při výslovnosti, </a:t>
            </a:r>
            <a:r>
              <a:rPr lang="cs-CZ" dirty="0" smtClean="0"/>
              <a:t>podtrhněte</a:t>
            </a:r>
            <a:endParaRPr lang="cs-CZ" dirty="0"/>
          </a:p>
          <a:p>
            <a:endParaRPr lang="cs-CZ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/>
                </a:solidFill>
              </a:rPr>
              <a:t>Úkol:</a:t>
            </a:r>
            <a:endParaRPr lang="cs-CZ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438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023921394"/>
              </p:ext>
            </p:extLst>
          </p:nvPr>
        </p:nvGraphicFramePr>
        <p:xfrm>
          <a:off x="539552" y="476672"/>
          <a:ext cx="8229600" cy="2944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9377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Pravidlo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Příklad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Význam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ae</a:t>
                      </a: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− é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aegrotus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laevus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nemocný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levý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9458" name="Picture 2" descr="C:\Users\Romana\AppData\Local\Microsoft\Windows\Temporary Internet Files\Content.IE5\7FCGX4DP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3834079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390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828105"/>
              </p:ext>
            </p:extLst>
          </p:nvPr>
        </p:nvGraphicFramePr>
        <p:xfrm>
          <a:off x="611560" y="404664"/>
          <a:ext cx="8229600" cy="2944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9377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Pravidlo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Příklad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Význam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oe</a:t>
                      </a:r>
                      <a:r>
                        <a:rPr lang="cs-CZ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− é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oedema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poena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otok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trest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8434" name="Picture 2" descr="C:\Users\Romana\AppData\Local\Microsoft\Windows\Temporary Internet Files\Content.IE5\7FCGX4DP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3717032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7012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</TotalTime>
  <Words>430</Words>
  <Application>Microsoft Office PowerPoint</Application>
  <PresentationFormat>Předvádění na obrazovce (4:3)</PresentationFormat>
  <Paragraphs>273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Shluk</vt:lpstr>
      <vt:lpstr>Výslovnost latiny</vt:lpstr>
      <vt:lpstr>V dnešní době se lze setkat s trojím typem výslovnosti latiny:</vt:lpstr>
      <vt:lpstr>Naše výslovnost latiny</vt:lpstr>
      <vt:lpstr> Co víme o latinské abecedě? </vt:lpstr>
      <vt:lpstr> Co víme o latinské abecedě? </vt:lpstr>
      <vt:lpstr> Spojte, co k sobě patří: </vt:lpstr>
      <vt:lpstr>Úkol: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Použité zdroje: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Výslovnost latiny</dc:title>
  <dc:creator>Romana</dc:creator>
  <cp:lastModifiedBy>novakrom</cp:lastModifiedBy>
  <cp:revision>45</cp:revision>
  <dcterms:created xsi:type="dcterms:W3CDTF">2013-07-09T13:34:06Z</dcterms:created>
  <dcterms:modified xsi:type="dcterms:W3CDTF">2014-02-13T10:19:12Z</dcterms:modified>
</cp:coreProperties>
</file>