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73" r:id="rId8"/>
    <p:sldId id="274" r:id="rId9"/>
    <p:sldId id="276" r:id="rId10"/>
    <p:sldId id="262" r:id="rId11"/>
    <p:sldId id="263" r:id="rId12"/>
    <p:sldId id="268" r:id="rId13"/>
    <p:sldId id="275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Slovní zásoba 2. část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Září 2013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42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/>
            <a:r>
              <a:rPr lang="en-US" sz="3200" dirty="0"/>
              <a:t>[</a:t>
            </a:r>
            <a:r>
              <a:rPr lang="en-US" sz="3200" dirty="0" err="1"/>
              <a:t>Vousy</a:t>
            </a:r>
            <a:r>
              <a:rPr lang="en-US" sz="3200" dirty="0"/>
              <a:t> </a:t>
            </a:r>
            <a:r>
              <a:rPr lang="en-US" sz="3200" dirty="0" err="1"/>
              <a:t>nedělají</a:t>
            </a:r>
            <a:r>
              <a:rPr lang="en-US" sz="3200" dirty="0"/>
              <a:t> </a:t>
            </a:r>
            <a:r>
              <a:rPr lang="en-US" sz="3200" dirty="0" err="1" smtClean="0"/>
              <a:t>filosofa</a:t>
            </a:r>
            <a:r>
              <a:rPr lang="en-US" sz="3200" dirty="0"/>
              <a:t>.]</a:t>
            </a:r>
            <a:endParaRPr lang="cs-CZ" sz="3200" dirty="0"/>
          </a:p>
          <a:p>
            <a:pPr marL="109728"/>
            <a:r>
              <a:rPr lang="en-US" sz="3200" dirty="0" smtClean="0"/>
              <a:t>[</a:t>
            </a:r>
            <a:r>
              <a:rPr lang="en-US" sz="3200" dirty="0" err="1" smtClean="0"/>
              <a:t>Není</a:t>
            </a:r>
            <a:r>
              <a:rPr lang="en-US" sz="3200" dirty="0" smtClean="0"/>
              <a:t> </a:t>
            </a:r>
            <a:r>
              <a:rPr lang="en-US" sz="3200" dirty="0" err="1"/>
              <a:t>každý</a:t>
            </a:r>
            <a:r>
              <a:rPr lang="en-US" sz="3200" dirty="0"/>
              <a:t> </a:t>
            </a:r>
            <a:r>
              <a:rPr lang="en-US" sz="3200" dirty="0" err="1"/>
              <a:t>filosof</a:t>
            </a:r>
            <a:r>
              <a:rPr lang="en-US" sz="3200" dirty="0"/>
              <a:t>, </a:t>
            </a:r>
            <a:r>
              <a:rPr lang="en-US" sz="3200" dirty="0" err="1"/>
              <a:t>kdo</a:t>
            </a:r>
            <a:r>
              <a:rPr lang="en-US" sz="3200" dirty="0"/>
              <a:t> </a:t>
            </a:r>
            <a:r>
              <a:rPr lang="en-US" sz="3200" dirty="0" err="1"/>
              <a:t>má</a:t>
            </a:r>
            <a:r>
              <a:rPr lang="en-US" sz="3200" dirty="0"/>
              <a:t> </a:t>
            </a:r>
            <a:r>
              <a:rPr lang="en-US" sz="3200" dirty="0" err="1" smtClean="0"/>
              <a:t>vousy</a:t>
            </a:r>
            <a:r>
              <a:rPr lang="en-US" sz="3200" dirty="0"/>
              <a:t>.]</a:t>
            </a:r>
            <a:endParaRPr lang="cs-CZ" sz="3200" dirty="0"/>
          </a:p>
          <a:p>
            <a:pPr marL="109728"/>
            <a:r>
              <a:rPr lang="en-US" sz="3200" dirty="0" smtClean="0"/>
              <a:t>[</a:t>
            </a:r>
            <a:r>
              <a:rPr lang="en-US" sz="3200" dirty="0" err="1" smtClean="0"/>
              <a:t>Není</a:t>
            </a:r>
            <a:r>
              <a:rPr lang="en-US" sz="3200" dirty="0" smtClean="0"/>
              <a:t> </a:t>
            </a:r>
            <a:r>
              <a:rPr lang="en-US" sz="3200" dirty="0" err="1"/>
              <a:t>všechno</a:t>
            </a:r>
            <a:r>
              <a:rPr lang="en-US" sz="3200" dirty="0"/>
              <a:t> </a:t>
            </a:r>
            <a:r>
              <a:rPr lang="en-US" sz="3200" dirty="0" err="1"/>
              <a:t>zlato</a:t>
            </a:r>
            <a:r>
              <a:rPr lang="en-US" sz="3200" dirty="0"/>
              <a:t>, co se </a:t>
            </a:r>
            <a:r>
              <a:rPr lang="en-US" sz="3200" dirty="0" err="1"/>
              <a:t>třpytí</a:t>
            </a:r>
            <a:r>
              <a:rPr lang="en-US" sz="3200" dirty="0"/>
              <a:t>.]</a:t>
            </a:r>
            <a:endParaRPr lang="cs-CZ" sz="3200" dirty="0"/>
          </a:p>
          <a:p>
            <a:pPr marL="109728" indent="0">
              <a:buNone/>
            </a:pP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>
                <a:solidFill>
                  <a:schemeClr val="accent2"/>
                </a:solidFill>
                <a:effectLst/>
              </a:rPr>
              <a:t>Philosophum</a:t>
            </a:r>
            <a:r>
              <a:rPr lang="cs-CZ" dirty="0">
                <a:solidFill>
                  <a:schemeClr val="accent2"/>
                </a:solidFill>
                <a:effectLst/>
              </a:rPr>
              <a:t> non facit </a:t>
            </a:r>
            <a:r>
              <a:rPr lang="cs-CZ" dirty="0" err="1">
                <a:solidFill>
                  <a:schemeClr val="accent2"/>
                </a:solidFill>
                <a:effectLst/>
              </a:rPr>
              <a:t>barba</a:t>
            </a:r>
            <a:r>
              <a:rPr lang="cs-CZ" dirty="0">
                <a:solidFill>
                  <a:schemeClr val="accent2"/>
                </a:solidFill>
                <a:effectLst/>
              </a:rPr>
              <a:t>. </a:t>
            </a:r>
          </a:p>
        </p:txBody>
      </p:sp>
      <p:pic>
        <p:nvPicPr>
          <p:cNvPr id="1026" name="Picture 2" descr="C:\Users\Romana\AppData\Local\Microsoft\Windows\Temporary Internet Files\Content.IE5\7FCGX4DP\MC9003790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789040"/>
            <a:ext cx="1421892" cy="191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56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idx="4294967295"/>
          </p:nvPr>
        </p:nvSpPr>
        <p:spPr>
          <a:xfrm>
            <a:off x="0" y="765175"/>
            <a:ext cx="9144000" cy="281781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>
                <a:solidFill>
                  <a:schemeClr val="accent2"/>
                </a:solidFill>
                <a:effectLst/>
              </a:rPr>
              <a:t>Jak výrok vysvětlíte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?</a:t>
            </a:r>
            <a:r>
              <a:rPr lang="cs-CZ" dirty="0">
                <a:solidFill>
                  <a:schemeClr val="accent2"/>
                </a:solidFill>
              </a:rPr>
              <a:t/>
            </a:r>
            <a:br>
              <a:rPr lang="cs-CZ" dirty="0">
                <a:solidFill>
                  <a:schemeClr val="accent2"/>
                </a:solidFill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6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59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idx="4294967295"/>
          </p:nvPr>
        </p:nvSpPr>
        <p:spPr>
          <a:xfrm>
            <a:off x="0" y="765175"/>
            <a:ext cx="9144000" cy="3887961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en-US" sz="3700" b="0" dirty="0" err="1">
                <a:solidFill>
                  <a:schemeClr val="accent2"/>
                </a:solidFill>
                <a:effectLst/>
              </a:rPr>
              <a:t>Výrok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znamená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,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že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vnější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znaky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nejsou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rozhodující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 pro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posouzení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kvality</a:t>
            </a:r>
            <a:r>
              <a:rPr lang="en-US" sz="3700" b="0" dirty="0">
                <a:solidFill>
                  <a:schemeClr val="accent2"/>
                </a:solidFill>
                <a:effectLst/>
              </a:rPr>
              <a:t> </a:t>
            </a:r>
            <a:r>
              <a:rPr lang="en-US" sz="3700" b="0" dirty="0" err="1">
                <a:solidFill>
                  <a:schemeClr val="accent2"/>
                </a:solidFill>
                <a:effectLst/>
              </a:rPr>
              <a:t>osoby</a:t>
            </a:r>
            <a:r>
              <a:rPr lang="en-US" sz="3700" b="0" dirty="0" smtClean="0">
                <a:solidFill>
                  <a:schemeClr val="accent2"/>
                </a:solidFill>
                <a:effectLst/>
              </a:rPr>
              <a:t>.</a:t>
            </a:r>
            <a:endParaRPr lang="cs-CZ" sz="3700" b="0" dirty="0">
              <a:solidFill>
                <a:schemeClr val="accent2"/>
              </a:solidFill>
            </a:endParaRPr>
          </a:p>
        </p:txBody>
      </p:sp>
      <p:pic>
        <p:nvPicPr>
          <p:cNvPr id="3075" name="Picture 3" descr="C:\Users\Romana\AppData\Local\Microsoft\Windows\Temporary Internet Files\Content.IE5\7FCGX4DP\MC9002920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318" y="4042651"/>
            <a:ext cx="1471270" cy="183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07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pPr lvl="0"/>
            <a:endParaRPr lang="cs-CZ" sz="3200" dirty="0" smtClean="0"/>
          </a:p>
          <a:p>
            <a:pPr lvl="0"/>
            <a:endParaRPr lang="cs-CZ" sz="3200" dirty="0" smtClean="0"/>
          </a:p>
          <a:p>
            <a:pPr lvl="0"/>
            <a:r>
              <a:rPr lang="cs-CZ" sz="3200" dirty="0" smtClean="0"/>
              <a:t>Vyhledávejte informace na internetu.</a:t>
            </a:r>
            <a:endParaRPr lang="cs-CZ" sz="3200" dirty="0"/>
          </a:p>
          <a:p>
            <a:r>
              <a:rPr lang="cs-CZ" sz="3200" smtClean="0"/>
              <a:t>Připravte referát.</a:t>
            </a:r>
            <a:endParaRPr lang="cs-CZ" sz="3200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>Znáte antické filosofy?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029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61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628" indent="-342900">
              <a:buFont typeface="+mj-lt"/>
              <a:buAutoNum type="arabicPeriod"/>
            </a:pPr>
            <a:r>
              <a:rPr lang="cs-CZ" sz="1600" i="1" dirty="0"/>
              <a:t>Slavná slova: latinská rčení: litera scripta manet</a:t>
            </a:r>
            <a:r>
              <a:rPr lang="cs-CZ" sz="1600" dirty="0"/>
              <a:t>. Praha: Univers, 1993, 135 s. ISBN 80-901-5250-3.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/>
              <a:t>SEINEROVÁ, Vlasta. </a:t>
            </a:r>
            <a:r>
              <a:rPr lang="cs-CZ" sz="1600" i="1" dirty="0"/>
              <a:t>Latina pro střední školy, především gymnázia</a:t>
            </a:r>
            <a:r>
              <a:rPr lang="cs-CZ" sz="1600" dirty="0"/>
              <a:t>. Vyd. 2. Praha: Fortuna, 2000-2001, 2 sv. ISBN 80-7168-786-32.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4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pPr lvl="0"/>
            <a:endParaRPr lang="cs-CZ" sz="3200" dirty="0" smtClean="0"/>
          </a:p>
          <a:p>
            <a:pPr lvl="0"/>
            <a:endParaRPr lang="cs-CZ" sz="3200" dirty="0" smtClean="0"/>
          </a:p>
          <a:p>
            <a:pPr lvl="0"/>
            <a:r>
              <a:rPr lang="cs-CZ" sz="3200" dirty="0" smtClean="0"/>
              <a:t>Jaký </a:t>
            </a:r>
            <a:r>
              <a:rPr lang="cs-CZ" sz="3200" dirty="0"/>
              <a:t>výrok skrývá </a:t>
            </a:r>
            <a:r>
              <a:rPr lang="cs-CZ" sz="3200" dirty="0" smtClean="0"/>
              <a:t>tajenka v křížovce?</a:t>
            </a:r>
            <a:endParaRPr lang="cs-CZ" sz="3200" dirty="0"/>
          </a:p>
          <a:p>
            <a:r>
              <a:rPr lang="cs-CZ" sz="3200" dirty="0" smtClean="0"/>
              <a:t>Výrok přeložte.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>Procvičování </a:t>
            </a:r>
            <a:r>
              <a:rPr lang="cs-CZ" dirty="0">
                <a:solidFill>
                  <a:schemeClr val="accent2"/>
                </a:solidFill>
                <a:effectLst/>
              </a:rPr>
              <a:t>slovní zásoby – lekce VII. – XII.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029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5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0"/>
            <a:ext cx="7286893" cy="68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3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1.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PHILOS-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1 </a:t>
            </a:r>
            <a:r>
              <a:rPr lang="cs-CZ" sz="3200" dirty="0" smtClean="0"/>
              <a:t>soukromý</a:t>
            </a:r>
          </a:p>
          <a:p>
            <a:pPr marL="109728" indent="0">
              <a:buNone/>
            </a:pPr>
            <a:r>
              <a:rPr lang="cs-CZ" sz="3200" dirty="0" smtClean="0"/>
              <a:t>2 rostlina</a:t>
            </a:r>
          </a:p>
          <a:p>
            <a:pPr marL="109728" indent="0">
              <a:buNone/>
            </a:pPr>
            <a:r>
              <a:rPr lang="cs-CZ" sz="3200" dirty="0" smtClean="0"/>
              <a:t>3 černý</a:t>
            </a:r>
          </a:p>
          <a:p>
            <a:pPr marL="109728" indent="0">
              <a:buNone/>
            </a:pPr>
            <a:r>
              <a:rPr lang="cs-CZ" sz="3200" dirty="0" smtClean="0"/>
              <a:t>4 slavný</a:t>
            </a:r>
          </a:p>
          <a:p>
            <a:pPr marL="109728" indent="0">
              <a:buNone/>
            </a:pPr>
            <a:r>
              <a:rPr lang="cs-CZ" sz="3200" dirty="0" smtClean="0"/>
              <a:t>5 nemoc</a:t>
            </a:r>
          </a:p>
          <a:p>
            <a:pPr marL="109728" indent="0">
              <a:buNone/>
            </a:pPr>
            <a:r>
              <a:rPr lang="cs-CZ" sz="3200" dirty="0" smtClean="0"/>
              <a:t>6 </a:t>
            </a:r>
            <a:r>
              <a:rPr lang="cs-CZ" sz="3200" dirty="0"/>
              <a:t>vědět (1. </a:t>
            </a:r>
            <a:r>
              <a:rPr lang="cs-CZ" sz="3200" dirty="0" err="1"/>
              <a:t>sg</a:t>
            </a:r>
            <a:r>
              <a:rPr lang="cs-CZ" sz="3200" dirty="0"/>
              <a:t>.  </a:t>
            </a:r>
            <a:r>
              <a:rPr lang="cs-CZ" sz="3200" dirty="0" smtClean="0"/>
              <a:t>	</a:t>
            </a:r>
            <a:r>
              <a:rPr lang="cs-CZ" sz="3200" dirty="0" err="1" smtClean="0"/>
              <a:t>préz</a:t>
            </a:r>
            <a:r>
              <a:rPr lang="cs-CZ" sz="3200" dirty="0"/>
              <a:t>. akt.)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cs-CZ" sz="3200" dirty="0" err="1" smtClean="0">
                <a:solidFill>
                  <a:srgbClr val="FF0000"/>
                </a:solidFill>
              </a:rPr>
              <a:t>rivatus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h</a:t>
            </a:r>
            <a:r>
              <a:rPr lang="cs-CZ" sz="3200" dirty="0" err="1" smtClean="0">
                <a:solidFill>
                  <a:srgbClr val="FF0000"/>
                </a:solidFill>
              </a:rPr>
              <a:t>erba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n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ger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c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cs-CZ" sz="3200" dirty="0" err="1" smtClean="0">
                <a:solidFill>
                  <a:srgbClr val="FF0000"/>
                </a:solidFill>
              </a:rPr>
              <a:t>arus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m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o</a:t>
            </a:r>
            <a:r>
              <a:rPr lang="cs-CZ" sz="3200" dirty="0" err="1" smtClean="0">
                <a:solidFill>
                  <a:srgbClr val="FF0000"/>
                </a:solidFill>
              </a:rPr>
              <a:t>rbus</a:t>
            </a:r>
            <a:r>
              <a:rPr lang="cs-CZ" sz="3200" dirty="0" smtClean="0">
                <a:solidFill>
                  <a:srgbClr val="FF0000"/>
                </a:solidFill>
              </a:rPr>
              <a:t>, i, m.</a:t>
            </a:r>
          </a:p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s</a:t>
            </a:r>
            <a:r>
              <a:rPr lang="cs-CZ" sz="3200" dirty="0" err="1" smtClean="0">
                <a:solidFill>
                  <a:srgbClr val="FF0000"/>
                </a:solidFill>
              </a:rPr>
              <a:t>cio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ire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4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1.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-OPHUM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cs-CZ" sz="3200" dirty="0"/>
              <a:t>7 uzdravovat (1. </a:t>
            </a:r>
            <a:r>
              <a:rPr lang="cs-CZ" sz="3200" dirty="0" err="1"/>
              <a:t>sg</a:t>
            </a:r>
            <a:r>
              <a:rPr lang="cs-CZ" sz="3200" dirty="0"/>
              <a:t>. </a:t>
            </a:r>
            <a:r>
              <a:rPr lang="cs-CZ" sz="3200" dirty="0" smtClean="0"/>
              <a:t>	</a:t>
            </a:r>
            <a:r>
              <a:rPr lang="cs-CZ" sz="3200" dirty="0" err="1" smtClean="0"/>
              <a:t>préz</a:t>
            </a:r>
            <a:r>
              <a:rPr lang="cs-CZ" sz="3200" dirty="0"/>
              <a:t>. akt</a:t>
            </a:r>
            <a:r>
              <a:rPr lang="cs-CZ" sz="3200" dirty="0" smtClean="0"/>
              <a:t>.)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cs-CZ" sz="3200" dirty="0" smtClean="0"/>
              <a:t>8 </a:t>
            </a:r>
            <a:r>
              <a:rPr lang="cs-CZ" sz="3200" dirty="0"/>
              <a:t>nosit (1. </a:t>
            </a:r>
            <a:r>
              <a:rPr lang="cs-CZ" sz="3200" dirty="0" err="1"/>
              <a:t>sg</a:t>
            </a:r>
            <a:r>
              <a:rPr lang="cs-CZ" sz="3200" dirty="0"/>
              <a:t>. </a:t>
            </a:r>
            <a:r>
              <a:rPr lang="cs-CZ" sz="3200" dirty="0" err="1"/>
              <a:t>préz</a:t>
            </a:r>
            <a:r>
              <a:rPr lang="cs-CZ" sz="3200" dirty="0"/>
              <a:t>. </a:t>
            </a:r>
            <a:r>
              <a:rPr lang="cs-CZ" sz="3200" dirty="0" smtClean="0"/>
              <a:t>	akt.)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cs-CZ" sz="3200" dirty="0" smtClean="0"/>
              <a:t>9 dnes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cs-CZ" sz="3200" dirty="0" smtClean="0"/>
              <a:t>10 </a:t>
            </a:r>
            <a:r>
              <a:rPr lang="cs-CZ" sz="3200" dirty="0"/>
              <a:t>slyšet (1. </a:t>
            </a:r>
            <a:r>
              <a:rPr lang="cs-CZ" sz="3200" dirty="0" err="1"/>
              <a:t>sg</a:t>
            </a:r>
            <a:r>
              <a:rPr lang="cs-CZ" sz="3200" dirty="0"/>
              <a:t>. </a:t>
            </a:r>
            <a:r>
              <a:rPr lang="cs-CZ" sz="3200" dirty="0" smtClean="0"/>
              <a:t>	</a:t>
            </a:r>
            <a:r>
              <a:rPr lang="cs-CZ" sz="3200" dirty="0" err="1" smtClean="0"/>
              <a:t>préz</a:t>
            </a:r>
            <a:r>
              <a:rPr lang="cs-CZ" sz="3200" dirty="0"/>
              <a:t>. akt</a:t>
            </a:r>
            <a:r>
              <a:rPr lang="cs-CZ" sz="3200" dirty="0" smtClean="0"/>
              <a:t>.)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cs-CZ" sz="3200" dirty="0" smtClean="0"/>
              <a:t>11 </a:t>
            </a:r>
            <a:r>
              <a:rPr lang="cs-CZ" sz="3200" dirty="0"/>
              <a:t>upevňovat (</a:t>
            </a:r>
            <a:r>
              <a:rPr lang="cs-CZ" sz="3200" dirty="0" smtClean="0"/>
              <a:t>1.sg</a:t>
            </a:r>
            <a:r>
              <a:rPr lang="cs-CZ" sz="3200" dirty="0"/>
              <a:t>. </a:t>
            </a:r>
            <a:r>
              <a:rPr lang="cs-CZ" sz="3200" dirty="0" smtClean="0"/>
              <a:t>	</a:t>
            </a:r>
            <a:r>
              <a:rPr lang="cs-CZ" sz="3200" dirty="0" err="1" smtClean="0"/>
              <a:t>préz</a:t>
            </a:r>
            <a:r>
              <a:rPr lang="cs-CZ" sz="3200" dirty="0"/>
              <a:t>. akt</a:t>
            </a:r>
            <a:r>
              <a:rPr lang="cs-CZ" sz="3200" dirty="0" smtClean="0"/>
              <a:t>.)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644008" y="1412776"/>
            <a:ext cx="4041775" cy="3941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cs-CZ" sz="3000" dirty="0" err="1" smtClean="0">
                <a:solidFill>
                  <a:srgbClr val="FF0000"/>
                </a:solidFill>
              </a:rPr>
              <a:t>san</a:t>
            </a:r>
            <a:r>
              <a:rPr lang="cs-CZ" sz="3000" b="1" dirty="0" err="1" smtClean="0">
                <a:solidFill>
                  <a:schemeClr val="bg2">
                    <a:lumMod val="50000"/>
                  </a:schemeClr>
                </a:solidFill>
              </a:rPr>
              <a:t>o</a:t>
            </a:r>
            <a:r>
              <a:rPr lang="cs-CZ" sz="3000" dirty="0" smtClean="0">
                <a:solidFill>
                  <a:srgbClr val="FF0000"/>
                </a:solidFill>
              </a:rPr>
              <a:t>, are</a:t>
            </a:r>
          </a:p>
          <a:p>
            <a:pPr marL="109728" indent="0">
              <a:lnSpc>
                <a:spcPct val="80000"/>
              </a:lnSpc>
              <a:spcBef>
                <a:spcPts val="400"/>
              </a:spcBef>
              <a:buNone/>
            </a:pPr>
            <a:r>
              <a:rPr lang="cs-CZ" sz="3000" dirty="0" smtClean="0">
                <a:solidFill>
                  <a:srgbClr val="FF0000"/>
                </a:solidFill>
              </a:rPr>
              <a:t>                    </a:t>
            </a: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cs-CZ" sz="3000" b="1" dirty="0" smtClean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cs-CZ" sz="3000" dirty="0" smtClean="0">
                <a:solidFill>
                  <a:srgbClr val="FF0000"/>
                </a:solidFill>
              </a:rPr>
              <a:t>orto, are</a:t>
            </a:r>
          </a:p>
          <a:p>
            <a:pPr marL="109728" indent="0">
              <a:lnSpc>
                <a:spcPct val="80000"/>
              </a:lnSpc>
              <a:spcBef>
                <a:spcPts val="400"/>
              </a:spcBef>
              <a:buNone/>
            </a:pPr>
            <a:endParaRPr lang="cs-CZ" sz="3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cs-CZ" sz="3000" b="1" dirty="0" err="1">
                <a:solidFill>
                  <a:schemeClr val="bg2">
                    <a:lumMod val="50000"/>
                  </a:schemeClr>
                </a:solidFill>
              </a:rPr>
              <a:t>h</a:t>
            </a:r>
            <a:r>
              <a:rPr lang="cs-CZ" sz="3000" dirty="0" err="1" smtClean="0">
                <a:solidFill>
                  <a:srgbClr val="FF0000"/>
                </a:solidFill>
              </a:rPr>
              <a:t>odie</a:t>
            </a:r>
            <a:endParaRPr lang="cs-CZ" sz="3000" dirty="0" smtClean="0">
              <a:solidFill>
                <a:srgbClr val="FF0000"/>
              </a:solidFill>
            </a:endParaRPr>
          </a:p>
          <a:p>
            <a:pPr marL="109728" indent="0">
              <a:lnSpc>
                <a:spcPct val="80000"/>
              </a:lnSpc>
              <a:spcBef>
                <a:spcPts val="400"/>
              </a:spcBef>
              <a:buNone/>
            </a:pPr>
            <a:endParaRPr lang="cs-CZ" sz="3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cs-CZ" sz="3000" dirty="0" smtClean="0">
                <a:solidFill>
                  <a:srgbClr val="FF0000"/>
                </a:solidFill>
              </a:rPr>
              <a:t>a</a:t>
            </a:r>
            <a:r>
              <a:rPr lang="cs-CZ" sz="3000" b="1" dirty="0" smtClean="0">
                <a:solidFill>
                  <a:schemeClr val="bg2">
                    <a:lumMod val="50000"/>
                  </a:schemeClr>
                </a:solidFill>
              </a:rPr>
              <a:t>u</a:t>
            </a:r>
            <a:r>
              <a:rPr lang="cs-CZ" sz="3000" dirty="0" smtClean="0">
                <a:solidFill>
                  <a:srgbClr val="FF0000"/>
                </a:solidFill>
              </a:rPr>
              <a:t>dio, </a:t>
            </a:r>
            <a:r>
              <a:rPr lang="cs-CZ" sz="3000" dirty="0" err="1" smtClean="0">
                <a:solidFill>
                  <a:srgbClr val="FF0000"/>
                </a:solidFill>
              </a:rPr>
              <a:t>ire</a:t>
            </a:r>
            <a:endParaRPr lang="cs-CZ" sz="3000" dirty="0" smtClean="0">
              <a:solidFill>
                <a:srgbClr val="FF0000"/>
              </a:solidFill>
            </a:endParaRPr>
          </a:p>
          <a:p>
            <a:pPr marL="109728" indent="0">
              <a:lnSpc>
                <a:spcPct val="80000"/>
              </a:lnSpc>
              <a:spcBef>
                <a:spcPts val="400"/>
              </a:spcBef>
              <a:buNone/>
            </a:pPr>
            <a:endParaRPr lang="cs-CZ" sz="3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cs-CZ" sz="3000" dirty="0" smtClean="0">
                <a:solidFill>
                  <a:srgbClr val="FF0000"/>
                </a:solidFill>
              </a:rPr>
              <a:t>fir</a:t>
            </a:r>
            <a:r>
              <a:rPr lang="cs-CZ" sz="3000" b="1" dirty="0" smtClean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cs-CZ" sz="3000" dirty="0" smtClean="0">
                <a:solidFill>
                  <a:srgbClr val="FF0000"/>
                </a:solidFill>
              </a:rPr>
              <a:t>o, are</a:t>
            </a:r>
          </a:p>
          <a:p>
            <a:pPr marL="393192" lvl="1" indent="0">
              <a:spcBef>
                <a:spcPts val="400"/>
              </a:spcBef>
              <a:buNone/>
            </a:pPr>
            <a:endParaRPr lang="cs-CZ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12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2.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NON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12 </a:t>
            </a:r>
            <a:r>
              <a:rPr lang="cs-CZ" sz="3200" dirty="0" smtClean="0"/>
              <a:t>dávný, 	starobylý </a:t>
            </a:r>
          </a:p>
          <a:p>
            <a:pPr marL="109728" indent="0">
              <a:buNone/>
            </a:pPr>
            <a:r>
              <a:rPr lang="cs-CZ" sz="3200" dirty="0" smtClean="0"/>
              <a:t>13 </a:t>
            </a:r>
            <a:r>
              <a:rPr lang="cs-CZ" sz="3200" dirty="0"/>
              <a:t>střežit (1. </a:t>
            </a:r>
            <a:r>
              <a:rPr lang="cs-CZ" sz="3200" dirty="0" err="1"/>
              <a:t>sg</a:t>
            </a:r>
            <a:r>
              <a:rPr lang="cs-CZ" sz="3200" dirty="0"/>
              <a:t>. </a:t>
            </a:r>
            <a:r>
              <a:rPr lang="cs-CZ" sz="3200" dirty="0" smtClean="0"/>
              <a:t>	</a:t>
            </a:r>
            <a:r>
              <a:rPr lang="cs-CZ" sz="3200" dirty="0" err="1" smtClean="0"/>
              <a:t>préz</a:t>
            </a:r>
            <a:r>
              <a:rPr lang="cs-CZ" sz="3200" dirty="0"/>
              <a:t>. akt</a:t>
            </a:r>
            <a:r>
              <a:rPr lang="cs-CZ" sz="3200" dirty="0" smtClean="0"/>
              <a:t>.)</a:t>
            </a:r>
          </a:p>
          <a:p>
            <a:pPr marL="109728" indent="0">
              <a:buNone/>
            </a:pPr>
            <a:r>
              <a:rPr lang="cs-CZ" sz="3200" dirty="0" smtClean="0"/>
              <a:t>14 nový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a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cs-CZ" sz="3200" dirty="0" err="1" smtClean="0">
                <a:solidFill>
                  <a:srgbClr val="FF0000"/>
                </a:solidFill>
              </a:rPr>
              <a:t>tiquus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 marL="109728" indent="0">
              <a:spcBef>
                <a:spcPts val="400"/>
              </a:spcBef>
              <a:buNone/>
            </a:pP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c</a:t>
            </a:r>
            <a:r>
              <a:rPr lang="cs-CZ" sz="3200" dirty="0" err="1" smtClean="0">
                <a:solidFill>
                  <a:srgbClr val="FF0000"/>
                </a:solidFill>
              </a:rPr>
              <a:t>ust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o</a:t>
            </a:r>
            <a:r>
              <a:rPr lang="cs-CZ" sz="3200" dirty="0" err="1" smtClean="0">
                <a:solidFill>
                  <a:srgbClr val="FF0000"/>
                </a:solidFill>
              </a:rPr>
              <a:t>dio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ire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cs-CZ" sz="3200" dirty="0" err="1" smtClean="0">
                <a:solidFill>
                  <a:srgbClr val="FF0000"/>
                </a:solidFill>
              </a:rPr>
              <a:t>ovus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</p:txBody>
      </p:sp>
    </p:spTree>
    <p:extLst>
      <p:ext uri="{BB962C8B-B14F-4D97-AF65-F5344CB8AC3E}">
        <p14:creationId xmlns:p14="http://schemas.microsoft.com/office/powerpoint/2010/main" val="27464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3.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FACIT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 smtClean="0"/>
              <a:t>15 nekonečný</a:t>
            </a:r>
          </a:p>
          <a:p>
            <a:pPr marL="109728" indent="0">
              <a:buNone/>
            </a:pPr>
            <a:r>
              <a:rPr lang="cs-CZ" sz="3200" dirty="0" smtClean="0"/>
              <a:t>16 drahý</a:t>
            </a:r>
          </a:p>
          <a:p>
            <a:pPr marL="109728" indent="0">
              <a:buNone/>
            </a:pPr>
            <a:r>
              <a:rPr lang="cs-CZ" sz="3200" dirty="0" smtClean="0"/>
              <a:t>17 </a:t>
            </a:r>
            <a:r>
              <a:rPr lang="cs-CZ" sz="3200" dirty="0"/>
              <a:t>opravovat (1. </a:t>
            </a:r>
            <a:r>
              <a:rPr lang="cs-CZ" sz="3200" dirty="0" smtClean="0"/>
              <a:t>	</a:t>
            </a:r>
            <a:r>
              <a:rPr lang="cs-CZ" sz="3200" dirty="0" err="1" smtClean="0"/>
              <a:t>sg</a:t>
            </a:r>
            <a:r>
              <a:rPr lang="cs-CZ" sz="3200" dirty="0"/>
              <a:t>. </a:t>
            </a:r>
            <a:r>
              <a:rPr lang="cs-CZ" sz="3200" dirty="0" err="1"/>
              <a:t>préz</a:t>
            </a:r>
            <a:r>
              <a:rPr lang="cs-CZ" sz="3200" dirty="0"/>
              <a:t>. akt</a:t>
            </a:r>
            <a:r>
              <a:rPr lang="cs-CZ" sz="3200" dirty="0" smtClean="0"/>
              <a:t>.)</a:t>
            </a:r>
          </a:p>
          <a:p>
            <a:pPr marL="109728" indent="0">
              <a:buNone/>
            </a:pPr>
            <a:r>
              <a:rPr lang="cs-CZ" sz="3200" dirty="0" smtClean="0"/>
              <a:t>18 </a:t>
            </a:r>
            <a:r>
              <a:rPr lang="cs-CZ" sz="3200" dirty="0"/>
              <a:t>žít (1. </a:t>
            </a:r>
            <a:r>
              <a:rPr lang="cs-CZ" sz="3200" dirty="0" err="1"/>
              <a:t>sg</a:t>
            </a:r>
            <a:r>
              <a:rPr lang="cs-CZ" sz="3200" dirty="0"/>
              <a:t>. </a:t>
            </a:r>
            <a:r>
              <a:rPr lang="cs-CZ" sz="3200" dirty="0" err="1"/>
              <a:t>préz</a:t>
            </a:r>
            <a:r>
              <a:rPr lang="cs-CZ" sz="3200" dirty="0"/>
              <a:t>. </a:t>
            </a:r>
            <a:r>
              <a:rPr lang="cs-CZ" sz="3200" dirty="0" smtClean="0"/>
              <a:t>	akt.)</a:t>
            </a:r>
          </a:p>
          <a:p>
            <a:pPr marL="109728" indent="0">
              <a:buNone/>
            </a:pPr>
            <a:r>
              <a:rPr lang="cs-CZ" sz="3200" dirty="0" smtClean="0"/>
              <a:t>19 chrám </a:t>
            </a:r>
            <a:endParaRPr lang="cs-CZ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in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f</a:t>
            </a:r>
            <a:r>
              <a:rPr lang="cs-CZ" sz="3200" dirty="0" err="1" smtClean="0">
                <a:solidFill>
                  <a:srgbClr val="FF0000"/>
                </a:solidFill>
              </a:rPr>
              <a:t>initus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c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err="1" smtClean="0">
                <a:solidFill>
                  <a:srgbClr val="FF0000"/>
                </a:solidFill>
              </a:rPr>
              <a:t>rus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r>
              <a:rPr lang="cs-CZ" sz="3200" dirty="0" err="1" smtClean="0">
                <a:solidFill>
                  <a:srgbClr val="FF0000"/>
                </a:solidFill>
              </a:rPr>
              <a:t>orrigo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ere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v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vo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ere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cs-CZ" sz="3200" dirty="0" err="1" smtClean="0">
                <a:solidFill>
                  <a:srgbClr val="FF0000"/>
                </a:solidFill>
              </a:rPr>
              <a:t>emplum</a:t>
            </a:r>
            <a:r>
              <a:rPr lang="cs-CZ" sz="3200" dirty="0" smtClean="0">
                <a:solidFill>
                  <a:srgbClr val="FF0000"/>
                </a:solidFill>
              </a:rPr>
              <a:t>, i, n.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73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4.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BARBA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20 </a:t>
            </a:r>
            <a:r>
              <a:rPr lang="cs-CZ" sz="3200" dirty="0" smtClean="0"/>
              <a:t>děti</a:t>
            </a:r>
          </a:p>
          <a:p>
            <a:pPr marL="109728" indent="0">
              <a:buNone/>
            </a:pPr>
            <a:r>
              <a:rPr lang="cs-CZ" sz="3200" dirty="0" smtClean="0"/>
              <a:t>21 příroda</a:t>
            </a:r>
          </a:p>
          <a:p>
            <a:pPr marL="109728" indent="0">
              <a:buNone/>
            </a:pPr>
            <a:r>
              <a:rPr lang="cs-CZ" sz="3200" dirty="0" smtClean="0"/>
              <a:t>22 osoba</a:t>
            </a:r>
          </a:p>
          <a:p>
            <a:pPr marL="109728" indent="0">
              <a:buNone/>
            </a:pPr>
            <a:r>
              <a:rPr lang="cs-CZ" sz="3200" dirty="0" smtClean="0"/>
              <a:t>23 bílý</a:t>
            </a:r>
          </a:p>
          <a:p>
            <a:pPr marL="109728" indent="0">
              <a:buNone/>
            </a:pPr>
            <a:r>
              <a:rPr lang="cs-CZ" sz="3200" dirty="0" smtClean="0"/>
              <a:t>24 </a:t>
            </a:r>
            <a:r>
              <a:rPr lang="cs-CZ" sz="3200" dirty="0"/>
              <a:t>milý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l</a:t>
            </a:r>
            <a:r>
              <a:rPr lang="cs-CZ" sz="3200" dirty="0" err="1" smtClean="0">
                <a:solidFill>
                  <a:srgbClr val="FF0000"/>
                </a:solidFill>
              </a:rPr>
              <a:t>i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b</a:t>
            </a:r>
            <a:r>
              <a:rPr lang="cs-CZ" sz="3200" dirty="0" err="1" smtClean="0">
                <a:solidFill>
                  <a:srgbClr val="FF0000"/>
                </a:solidFill>
              </a:rPr>
              <a:t>eri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orum</a:t>
            </a:r>
            <a:r>
              <a:rPr lang="cs-CZ" sz="3200" dirty="0" smtClean="0">
                <a:solidFill>
                  <a:srgbClr val="FF0000"/>
                </a:solidFill>
              </a:rPr>
              <a:t>, m.</a:t>
            </a:r>
          </a:p>
          <a:p>
            <a:pPr>
              <a:spcBef>
                <a:spcPts val="400"/>
              </a:spcBef>
            </a:pPr>
            <a:r>
              <a:rPr lang="cs-CZ" sz="3200" dirty="0" smtClean="0">
                <a:solidFill>
                  <a:srgbClr val="FF0000"/>
                </a:solidFill>
              </a:rPr>
              <a:t>n</a:t>
            </a: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smtClean="0">
                <a:solidFill>
                  <a:srgbClr val="FF0000"/>
                </a:solidFill>
              </a:rPr>
              <a:t>tura,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dirty="0">
                <a:solidFill>
                  <a:srgbClr val="FF0000"/>
                </a:solidFill>
              </a:rPr>
              <a:t>p</a:t>
            </a:r>
            <a:r>
              <a:rPr lang="cs-CZ" sz="3200" dirty="0" smtClean="0">
                <a:solidFill>
                  <a:srgbClr val="FF0000"/>
                </a:solidFill>
              </a:rPr>
              <a:t>e</a:t>
            </a: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cs-CZ" sz="3200" dirty="0" smtClean="0">
                <a:solidFill>
                  <a:srgbClr val="FF0000"/>
                </a:solidFill>
              </a:rPr>
              <a:t>sona,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al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b</a:t>
            </a:r>
            <a:r>
              <a:rPr lang="cs-CZ" sz="3200" dirty="0" err="1" smtClean="0">
                <a:solidFill>
                  <a:srgbClr val="FF0000"/>
                </a:solidFill>
              </a:rPr>
              <a:t>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</a:p>
          <a:p>
            <a:pPr>
              <a:spcBef>
                <a:spcPts val="400"/>
              </a:spcBef>
            </a:pPr>
            <a:r>
              <a:rPr lang="cs-CZ" sz="3200" dirty="0" err="1" smtClean="0">
                <a:solidFill>
                  <a:srgbClr val="FF0000"/>
                </a:solidFill>
              </a:rPr>
              <a:t>gr</a:t>
            </a: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err="1" smtClean="0">
                <a:solidFill>
                  <a:srgbClr val="FF0000"/>
                </a:solidFill>
              </a:rPr>
              <a:t>tus</a:t>
            </a:r>
            <a:r>
              <a:rPr lang="cs-CZ" sz="3200" dirty="0" smtClean="0">
                <a:solidFill>
                  <a:srgbClr val="FF0000"/>
                </a:solidFill>
              </a:rPr>
              <a:t>, a, um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40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16"/>
            <a:ext cx="7061063" cy="66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09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289</Words>
  <Application>Microsoft Office PowerPoint</Application>
  <PresentationFormat>Předvádění na obrazovce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Slovní zásoba 2. část</vt:lpstr>
      <vt:lpstr>  Procvičování slovní zásoby – lekce VII. – XII. </vt:lpstr>
      <vt:lpstr>Prezentace aplikace PowerPoint</vt:lpstr>
      <vt:lpstr>Slovíčka:</vt:lpstr>
      <vt:lpstr>Slovíčka:</vt:lpstr>
      <vt:lpstr>Slovíčka:</vt:lpstr>
      <vt:lpstr>Slovíčka:</vt:lpstr>
      <vt:lpstr>Slovíčka:</vt:lpstr>
      <vt:lpstr>Prezentace aplikace PowerPoint</vt:lpstr>
      <vt:lpstr>Philosophum non facit barba. </vt:lpstr>
      <vt:lpstr>   Jak výrok vysvětlíte? </vt:lpstr>
      <vt:lpstr> Výrok znamená, že vnější znaky nejsou rozhodující pro posouzení kvality osoby.</vt:lpstr>
      <vt:lpstr>  Znáte antické filosofy?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zásoba 2. část</dc:title>
  <dc:creator>Romana</dc:creator>
  <cp:lastModifiedBy>Romana</cp:lastModifiedBy>
  <cp:revision>27</cp:revision>
  <dcterms:created xsi:type="dcterms:W3CDTF">2013-08-26T11:16:35Z</dcterms:created>
  <dcterms:modified xsi:type="dcterms:W3CDTF">2014-02-13T21:13:16Z</dcterms:modified>
</cp:coreProperties>
</file>