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0" r:id="rId18"/>
    <p:sldId id="25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Latinské obraty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dirty="0" smtClean="0"/>
              <a:t>Září 2013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6672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153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4077072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zdlouhavě</a:t>
            </a:r>
            <a:r>
              <a:rPr lang="cs-CZ" dirty="0"/>
              <a:t>, </a:t>
            </a:r>
            <a:r>
              <a:rPr lang="cs-CZ" dirty="0" smtClean="0"/>
              <a:t>rozvláčně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podle spisů, doslovně, </a:t>
            </a:r>
            <a:r>
              <a:rPr lang="cs-CZ" dirty="0" smtClean="0"/>
              <a:t>věrně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rychle, bez </a:t>
            </a:r>
            <a:r>
              <a:rPr lang="cs-CZ" dirty="0" smtClean="0"/>
              <a:t>odkladu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ke spisům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7. </a:t>
            </a:r>
            <a:r>
              <a:rPr lang="cs-CZ" i="1" dirty="0">
                <a:solidFill>
                  <a:schemeClr val="accent2"/>
                </a:solidFill>
                <a:effectLst/>
              </a:rPr>
              <a:t>ad acta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45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2204864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při </a:t>
            </a:r>
            <a:r>
              <a:rPr lang="cs-CZ" dirty="0"/>
              <a:t>soudním </a:t>
            </a:r>
            <a:r>
              <a:rPr lang="cs-CZ" dirty="0" smtClean="0"/>
              <a:t>řízení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ve zkumavce, v laboratorních </a:t>
            </a:r>
            <a:r>
              <a:rPr lang="cs-CZ" dirty="0" smtClean="0"/>
              <a:t>podmínkách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bez znalosti věci, </a:t>
            </a:r>
            <a:r>
              <a:rPr lang="cs-CZ" dirty="0" smtClean="0"/>
              <a:t>neinformovaně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v předběžné, pracovní podobě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8. </a:t>
            </a:r>
            <a:r>
              <a:rPr lang="cs-CZ" i="1" dirty="0">
                <a:solidFill>
                  <a:schemeClr val="accent2"/>
                </a:solidFill>
                <a:effectLst/>
              </a:rPr>
              <a:t>in vitro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92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4077072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pro </a:t>
            </a:r>
            <a:r>
              <a:rPr lang="cs-CZ" dirty="0"/>
              <a:t>případ </a:t>
            </a:r>
            <a:r>
              <a:rPr lang="cs-CZ" dirty="0" smtClean="0"/>
              <a:t>nouze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se zřetelem k </a:t>
            </a:r>
            <a:r>
              <a:rPr lang="cs-CZ" dirty="0" smtClean="0"/>
              <a:t>minulosti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(pouze) pro potřeby </a:t>
            </a:r>
            <a:r>
              <a:rPr lang="cs-CZ" dirty="0" smtClean="0"/>
              <a:t>soudu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pro budoucnost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9. </a:t>
            </a:r>
            <a:r>
              <a:rPr lang="cs-CZ" i="1" dirty="0">
                <a:solidFill>
                  <a:schemeClr val="accent2"/>
                </a:solidFill>
                <a:effectLst/>
              </a:rPr>
              <a:t>pro </a:t>
            </a:r>
            <a:r>
              <a:rPr lang="cs-CZ" i="1" dirty="0" err="1">
                <a:solidFill>
                  <a:schemeClr val="accent2"/>
                </a:solidFill>
                <a:effectLst/>
              </a:rPr>
              <a:t>futuro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05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2204864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přímo</a:t>
            </a:r>
            <a:r>
              <a:rPr lang="cs-CZ" dirty="0"/>
              <a:t>, </a:t>
            </a:r>
            <a:r>
              <a:rPr lang="cs-CZ" dirty="0" smtClean="0"/>
              <a:t>přímočaře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p</a:t>
            </a:r>
            <a:r>
              <a:rPr lang="cs-CZ" dirty="0" smtClean="0"/>
              <a:t>ředem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na posledním </a:t>
            </a:r>
            <a:r>
              <a:rPr lang="cs-CZ" dirty="0" smtClean="0"/>
              <a:t>místě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přede všemi ostatními, přednostně</a:t>
            </a:r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10. </a:t>
            </a:r>
            <a:r>
              <a:rPr lang="cs-CZ" i="1" dirty="0">
                <a:solidFill>
                  <a:schemeClr val="accent2"/>
                </a:solidFill>
                <a:effectLst/>
              </a:rPr>
              <a:t>a priori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69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2204864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(</a:t>
            </a:r>
            <a:r>
              <a:rPr lang="cs-CZ" dirty="0"/>
              <a:t>pouze) pro úřední </a:t>
            </a:r>
            <a:r>
              <a:rPr lang="cs-CZ" dirty="0" smtClean="0"/>
              <a:t>potřebu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z úřední moci, </a:t>
            </a:r>
            <a:r>
              <a:rPr lang="cs-CZ" dirty="0" smtClean="0"/>
              <a:t>povinnosti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osvobozený od soudních </a:t>
            </a:r>
            <a:r>
              <a:rPr lang="cs-CZ" dirty="0" smtClean="0"/>
              <a:t>poplatků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podle předpisu, předepsaného postupu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11. </a:t>
            </a:r>
            <a:r>
              <a:rPr lang="cs-CZ" i="1" dirty="0">
                <a:solidFill>
                  <a:schemeClr val="accent2"/>
                </a:solidFill>
                <a:effectLst/>
              </a:rPr>
              <a:t>ex offo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90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1340768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ve </a:t>
            </a:r>
            <a:r>
              <a:rPr lang="cs-CZ" dirty="0"/>
              <a:t>skutečnosti, </a:t>
            </a:r>
            <a:r>
              <a:rPr lang="cs-CZ" dirty="0" smtClean="0"/>
              <a:t>skutečně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bez přihlédnutí k faktům, bez znalosti </a:t>
            </a:r>
            <a:r>
              <a:rPr lang="cs-CZ" dirty="0" smtClean="0"/>
              <a:t>situace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ode dne podání (žádosti, stížnosti apod</a:t>
            </a:r>
            <a:r>
              <a:rPr lang="cs-CZ" dirty="0" smtClean="0"/>
              <a:t>.)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podle skutečnosti, pravdivě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12. </a:t>
            </a:r>
            <a:r>
              <a:rPr lang="cs-CZ" i="1" dirty="0">
                <a:solidFill>
                  <a:schemeClr val="accent2"/>
                </a:solidFill>
                <a:effectLst/>
              </a:rPr>
              <a:t>de facto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51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36801" y="3212976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před </a:t>
            </a:r>
            <a:r>
              <a:rPr lang="cs-CZ" dirty="0"/>
              <a:t>stanoveným termínem, </a:t>
            </a:r>
            <a:r>
              <a:rPr lang="cs-CZ" dirty="0" smtClean="0"/>
              <a:t>předčasně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po stanovené lhůtě splatnosti, </a:t>
            </a:r>
            <a:r>
              <a:rPr lang="cs-CZ" dirty="0" smtClean="0"/>
              <a:t>opožděně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do </a:t>
            </a:r>
            <a:r>
              <a:rPr lang="cs-CZ" dirty="0" smtClean="0"/>
              <a:t>nekonečna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bez (zbytečných) průtahů, operativně</a:t>
            </a:r>
          </a:p>
          <a:p>
            <a:pPr marL="109728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13. ad </a:t>
            </a:r>
            <a:r>
              <a:rPr lang="cs-CZ" i="1" dirty="0">
                <a:solidFill>
                  <a:schemeClr val="accent2"/>
                </a:solidFill>
                <a:effectLst/>
              </a:rPr>
              <a:t>infinitum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99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idx="4294967295"/>
          </p:nvPr>
        </p:nvSpPr>
        <p:spPr>
          <a:xfrm>
            <a:off x="0" y="765175"/>
            <a:ext cx="9144000" cy="281781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>
                <a:solidFill>
                  <a:schemeClr val="accent2"/>
                </a:solidFill>
                <a:effectLst/>
              </a:rPr>
              <a:t>Znáte jiné obraty?</a:t>
            </a:r>
          </a:p>
        </p:txBody>
      </p:sp>
      <p:pic>
        <p:nvPicPr>
          <p:cNvPr id="6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628" indent="-342900">
              <a:buFont typeface="+mj-lt"/>
              <a:buAutoNum type="arabicPeriod"/>
            </a:pPr>
            <a:r>
              <a:rPr lang="cs-CZ" sz="1600" dirty="0"/>
              <a:t>PETRÁČKOVÁ, Věra a Jiří KRAUS. </a:t>
            </a:r>
            <a:r>
              <a:rPr lang="cs-CZ" sz="1600" i="1" dirty="0"/>
              <a:t>Akademický slovník cizích slov: [A-Ž]</a:t>
            </a:r>
            <a:r>
              <a:rPr lang="cs-CZ" sz="1600" dirty="0"/>
              <a:t>. Vyd. 1. Praha: Academia, 1998, 834 s. ISBN 80-200-0607-9.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i="1" dirty="0"/>
              <a:t>Slavná slova: latinská rčení: litera </a:t>
            </a:r>
            <a:r>
              <a:rPr lang="cs-CZ" sz="1600" i="1" dirty="0" err="1"/>
              <a:t>scripta</a:t>
            </a:r>
            <a:r>
              <a:rPr lang="cs-CZ" sz="1600" i="1" dirty="0"/>
              <a:t> </a:t>
            </a:r>
            <a:r>
              <a:rPr lang="cs-CZ" sz="1600" i="1" dirty="0" err="1"/>
              <a:t>manet</a:t>
            </a:r>
            <a:r>
              <a:rPr lang="cs-CZ" sz="1600" dirty="0"/>
              <a:t>. Praha: Univers, 1993, 135 s. ISBN </a:t>
            </a:r>
            <a:r>
              <a:rPr lang="cs-CZ" sz="1600" dirty="0" smtClean="0"/>
              <a:t>80-901-5250-3.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59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Doby</a:t>
            </a:r>
            <a:r>
              <a:rPr lang="cs-CZ" sz="3200" dirty="0"/>
              <a:t>, kdy bylo běžné prokládat český text dlouhými latinskými </a:t>
            </a:r>
            <a:r>
              <a:rPr lang="cs-CZ" sz="3200" dirty="0" smtClean="0"/>
              <a:t>citáty a </a:t>
            </a:r>
            <a:r>
              <a:rPr lang="cs-CZ" sz="3200" dirty="0"/>
              <a:t>vsuvkami jsou sice už dávno pryč, ale latina z našeho jazyka přece jen úplně </a:t>
            </a:r>
            <a:r>
              <a:rPr lang="cs-CZ" sz="3200" dirty="0" smtClean="0"/>
              <a:t>nevymizela. </a:t>
            </a:r>
          </a:p>
          <a:p>
            <a:r>
              <a:rPr lang="cs-CZ" sz="3200" dirty="0" smtClean="0"/>
              <a:t>Dodnes </a:t>
            </a:r>
            <a:r>
              <a:rPr lang="cs-CZ" sz="3200" dirty="0"/>
              <a:t>se v češtině objevuje řada krátkých latinských obratů, které přes svou zjevnou cizost téměř zdomácněly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  <a:effectLst/>
              </a:rPr>
              <a:t>Latinské obraty v češtině </a:t>
            </a:r>
          </a:p>
        </p:txBody>
      </p:sp>
      <p:pic>
        <p:nvPicPr>
          <p:cNvPr id="1027" name="Picture 3" descr="C:\Users\Romana\AppData\Local\Microsoft\Windows\Temporary Internet Files\Content.IE5\CNSICRQU\dglxasset[1].asp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1" y="4941168"/>
            <a:ext cx="1374202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76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018451"/>
          </a:xfrm>
        </p:spPr>
        <p:txBody>
          <a:bodyPr>
            <a:normAutofit/>
          </a:bodyPr>
          <a:lstStyle/>
          <a:p>
            <a:r>
              <a:rPr lang="cs-CZ" sz="3200" dirty="0"/>
              <a:t>Znáte spolehlivě význam následujících třinácti obratů, které v současnosti patří k </a:t>
            </a:r>
            <a:r>
              <a:rPr lang="cs-CZ" sz="3200" dirty="0" smtClean="0"/>
              <a:t>nejběžnějším?</a:t>
            </a:r>
          </a:p>
          <a:p>
            <a:r>
              <a:rPr lang="cs-CZ" sz="3200" dirty="0" smtClean="0"/>
              <a:t>Označte </a:t>
            </a:r>
            <a:r>
              <a:rPr lang="cs-CZ" sz="3200" dirty="0"/>
              <a:t>správné </a:t>
            </a:r>
            <a:r>
              <a:rPr lang="cs-CZ" sz="3200" dirty="0" smtClean="0"/>
              <a:t>odpovědi.</a:t>
            </a:r>
          </a:p>
          <a:p>
            <a:r>
              <a:rPr lang="cs-CZ" sz="3200" dirty="0"/>
              <a:t>P</a:t>
            </a:r>
            <a:r>
              <a:rPr lang="cs-CZ" sz="3200" dirty="0" smtClean="0"/>
              <a:t>ro </a:t>
            </a:r>
            <a:r>
              <a:rPr lang="cs-CZ" sz="3200" dirty="0"/>
              <a:t>ověření správnosti použijte </a:t>
            </a:r>
            <a:r>
              <a:rPr lang="cs-CZ" sz="3200" dirty="0" smtClean="0"/>
              <a:t>slovník.</a:t>
            </a:r>
          </a:p>
          <a:p>
            <a:pPr marL="109728" indent="0">
              <a:buNone/>
            </a:pPr>
            <a:r>
              <a:rPr lang="cs-CZ" sz="3200" dirty="0" smtClean="0"/>
              <a:t>  </a:t>
            </a:r>
            <a:endParaRPr lang="cs-CZ" sz="3200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sz="4400" dirty="0" smtClean="0">
                <a:solidFill>
                  <a:schemeClr val="accent2"/>
                </a:solidFill>
              </a:rPr>
              <a:t>Úkol</a:t>
            </a:r>
            <a:r>
              <a:rPr lang="cs-CZ" sz="4400" dirty="0">
                <a:solidFill>
                  <a:schemeClr val="accent2"/>
                </a:solidFill>
              </a:rPr>
              <a:t/>
            </a:r>
            <a:br>
              <a:rPr lang="cs-CZ" sz="4400" dirty="0">
                <a:solidFill>
                  <a:schemeClr val="accent2"/>
                </a:solidFill>
              </a:rPr>
            </a:b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029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21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251520" y="2204864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na </a:t>
            </a:r>
            <a:r>
              <a:rPr lang="cs-CZ" dirty="0"/>
              <a:t>úvěr, bez </a:t>
            </a:r>
            <a:r>
              <a:rPr lang="cs-CZ" dirty="0" smtClean="0"/>
              <a:t>zaplacení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v</a:t>
            </a:r>
            <a:r>
              <a:rPr lang="cs-CZ" dirty="0"/>
              <a:t> dobré víře, v dobrém </a:t>
            </a:r>
            <a:r>
              <a:rPr lang="cs-CZ" dirty="0" smtClean="0"/>
              <a:t>úmyslu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dobrovolně, z vlastní vůle, bez </a:t>
            </a:r>
            <a:r>
              <a:rPr lang="cs-CZ" dirty="0" smtClean="0"/>
              <a:t>donucení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nezištně, dobročinně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effectLst/>
              </a:rPr>
              <a:t/>
            </a:r>
            <a:br>
              <a:rPr lang="cs-CZ" i="1" dirty="0" smtClean="0"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1. bona </a:t>
            </a:r>
            <a:r>
              <a:rPr lang="cs-CZ" i="1" dirty="0">
                <a:solidFill>
                  <a:schemeClr val="accent2"/>
                </a:solidFill>
                <a:effectLst/>
              </a:rPr>
              <a:t>fide</a:t>
            </a: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77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4077072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bez </a:t>
            </a:r>
            <a:r>
              <a:rPr lang="cs-CZ" dirty="0"/>
              <a:t>prodlení, </a:t>
            </a:r>
            <a:r>
              <a:rPr lang="cs-CZ" dirty="0" smtClean="0"/>
              <a:t>okamžitě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za </a:t>
            </a:r>
            <a:r>
              <a:rPr lang="cs-CZ" dirty="0"/>
              <a:t>žádných okolností, </a:t>
            </a:r>
            <a:r>
              <a:rPr lang="cs-CZ" dirty="0" smtClean="0"/>
              <a:t>nikdy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za </a:t>
            </a:r>
            <a:r>
              <a:rPr lang="cs-CZ" dirty="0"/>
              <a:t>prvé, v první </a:t>
            </a:r>
            <a:r>
              <a:rPr lang="cs-CZ" dirty="0" smtClean="0"/>
              <a:t>řadě</a:t>
            </a:r>
          </a:p>
          <a:p>
            <a:pPr marL="109728" indent="0">
              <a:buClr>
                <a:srgbClr val="FF0000"/>
              </a:buClr>
              <a:buSzPct val="100000"/>
              <a:buNone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lphaLcParenR" startAt="4"/>
            </a:pPr>
            <a:r>
              <a:rPr lang="cs-CZ" dirty="0" smtClean="0"/>
              <a:t>jen </a:t>
            </a:r>
            <a:r>
              <a:rPr lang="cs-CZ" dirty="0"/>
              <a:t>pro tento případ, k tomu účelu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 startAt="4"/>
            </a:pPr>
            <a:endParaRPr lang="cs-CZ" dirty="0"/>
          </a:p>
          <a:p>
            <a:pPr marL="109728" indent="0">
              <a:buClr>
                <a:srgbClr val="FF0000"/>
              </a:buClr>
              <a:buSzPct val="100000"/>
              <a:buNone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 smtClean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i="1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i="1" dirty="0" smtClean="0">
                <a:solidFill>
                  <a:schemeClr val="accent2"/>
                </a:solidFill>
                <a:effectLst/>
              </a:rPr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2. ad </a:t>
            </a:r>
            <a:r>
              <a:rPr lang="cs-CZ" i="1" dirty="0">
                <a:solidFill>
                  <a:schemeClr val="accent2"/>
                </a:solidFill>
                <a:effectLst/>
              </a:rPr>
              <a:t>hoc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</a:endParaRPr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28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22857" y="1303753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nynější</a:t>
            </a:r>
            <a:r>
              <a:rPr lang="cs-CZ" dirty="0"/>
              <a:t>, existující </a:t>
            </a:r>
            <a:r>
              <a:rPr lang="cs-CZ" dirty="0" smtClean="0"/>
              <a:t>stav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postavení osoby, její práva a </a:t>
            </a:r>
            <a:r>
              <a:rPr lang="cs-CZ" dirty="0" smtClean="0"/>
              <a:t>povinnosti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obnovení původního stavu, </a:t>
            </a:r>
            <a:r>
              <a:rPr lang="cs-CZ" dirty="0" smtClean="0"/>
              <a:t>rehabilitace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stav po nemoci, rekonvalescence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3. </a:t>
            </a:r>
            <a:r>
              <a:rPr lang="cs-CZ" i="1" dirty="0">
                <a:solidFill>
                  <a:schemeClr val="accent2"/>
                </a:solidFill>
                <a:effectLst/>
              </a:rPr>
              <a:t>status quo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3074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29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1350787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podle </a:t>
            </a:r>
            <a:r>
              <a:rPr lang="cs-CZ" dirty="0"/>
              <a:t>práva, </a:t>
            </a:r>
            <a:r>
              <a:rPr lang="cs-CZ" dirty="0" smtClean="0"/>
              <a:t>právně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vzhledem k okolnostem, pod tlakem </a:t>
            </a:r>
            <a:r>
              <a:rPr lang="cs-CZ" dirty="0" smtClean="0"/>
              <a:t>okolností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spravedlivě, </a:t>
            </a:r>
            <a:r>
              <a:rPr lang="cs-CZ" dirty="0" smtClean="0"/>
              <a:t>nestranně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nezákonně, protizákonně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4. </a:t>
            </a:r>
            <a:r>
              <a:rPr lang="cs-CZ" i="1" dirty="0">
                <a:solidFill>
                  <a:schemeClr val="accent2"/>
                </a:solidFill>
                <a:effectLst/>
              </a:rPr>
              <a:t>de iure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83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4581128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chráněný </a:t>
            </a:r>
            <a:r>
              <a:rPr lang="cs-CZ" dirty="0"/>
              <a:t>listovním </a:t>
            </a:r>
            <a:r>
              <a:rPr lang="cs-CZ" dirty="0" smtClean="0"/>
              <a:t>tajemstvím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na cestě mezi odesílatelem a adresátem</a:t>
            </a:r>
            <a:r>
              <a:rPr lang="cs-CZ" dirty="0" smtClean="0"/>
              <a:t>,</a:t>
            </a:r>
          </a:p>
          <a:p>
            <a:pPr marL="109728" lvl="0" indent="0">
              <a:buClr>
                <a:srgbClr val="FF0000"/>
              </a:buClr>
              <a:buSzPct val="100000"/>
              <a:buNone/>
            </a:pPr>
            <a:r>
              <a:rPr lang="cs-CZ" dirty="0"/>
              <a:t>	</a:t>
            </a:r>
            <a:r>
              <a:rPr lang="cs-CZ" dirty="0" smtClean="0"/>
              <a:t>„</a:t>
            </a:r>
            <a:r>
              <a:rPr lang="cs-CZ" dirty="0"/>
              <a:t>v poště</a:t>
            </a:r>
            <a:r>
              <a:rPr lang="cs-CZ" dirty="0" smtClean="0"/>
              <a:t>“</a:t>
            </a:r>
          </a:p>
          <a:p>
            <a:pPr marL="109728" lvl="0" indent="0">
              <a:buClr>
                <a:srgbClr val="FF0000"/>
              </a:buClr>
              <a:buSzPct val="100000"/>
              <a:buNone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 startAt="3"/>
            </a:pPr>
            <a:r>
              <a:rPr lang="cs-CZ" dirty="0"/>
              <a:t>bez přípravy, unáhleně, </a:t>
            </a:r>
            <a:r>
              <a:rPr lang="cs-CZ" dirty="0" smtClean="0"/>
              <a:t>ukvapeně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 startAt="3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 startAt="3"/>
            </a:pPr>
            <a:r>
              <a:rPr lang="cs-CZ" dirty="0"/>
              <a:t>po skončení, dodatečně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5. </a:t>
            </a:r>
            <a:r>
              <a:rPr lang="cs-CZ" i="1" dirty="0">
                <a:solidFill>
                  <a:schemeClr val="accent2"/>
                </a:solidFill>
                <a:effectLst/>
              </a:rPr>
              <a:t>ex post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18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3212976"/>
            <a:ext cx="936104" cy="864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 smtClean="0"/>
              <a:t>výjimečná </a:t>
            </a:r>
            <a:r>
              <a:rPr lang="cs-CZ" dirty="0"/>
              <a:t>osobnost, zpravidla </a:t>
            </a:r>
            <a:r>
              <a:rPr lang="cs-CZ" dirty="0" smtClean="0"/>
              <a:t>umělecká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osoba zadržovaná policií jiného </a:t>
            </a:r>
            <a:r>
              <a:rPr lang="cs-CZ" dirty="0" smtClean="0"/>
              <a:t>státu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nevítaná, nežádoucí </a:t>
            </a:r>
            <a:r>
              <a:rPr lang="cs-CZ" dirty="0" smtClean="0"/>
              <a:t>osoba</a:t>
            </a:r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endParaRPr lang="cs-CZ" dirty="0"/>
          </a:p>
          <a:p>
            <a:pPr marL="624078" lvl="0" indent="-514350">
              <a:buClr>
                <a:srgbClr val="FF0000"/>
              </a:buClr>
              <a:buSzPct val="100000"/>
              <a:buFont typeface="+mj-lt"/>
              <a:buAutoNum type="alphaLcParenR"/>
            </a:pPr>
            <a:r>
              <a:rPr lang="cs-CZ" dirty="0"/>
              <a:t>osoba s mimořádně vysokým postavením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>
                <a:solidFill>
                  <a:schemeClr val="accent2"/>
                </a:solidFill>
                <a:effectLst/>
              </a:rPr>
              <a:t>6. </a:t>
            </a:r>
            <a:r>
              <a:rPr lang="cs-CZ" i="1" dirty="0">
                <a:solidFill>
                  <a:schemeClr val="accent2"/>
                </a:solidFill>
                <a:effectLst/>
              </a:rPr>
              <a:t>persona non grata</a:t>
            </a:r>
            <a:br>
              <a:rPr lang="cs-CZ" i="1" dirty="0">
                <a:solidFill>
                  <a:schemeClr val="accent2"/>
                </a:solidFill>
                <a:effectLst/>
              </a:rPr>
            </a:br>
            <a:endParaRPr lang="cs-CZ" i="1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5" name="Picture 2" descr="C:\Users\Romana\AppData\Local\Microsoft\Windows\Temporary Internet Files\Content.IE5\MI6CYKT7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12522"/>
            <a:ext cx="1926286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16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</TotalTime>
  <Words>210</Words>
  <Application>Microsoft Office PowerPoint</Application>
  <PresentationFormat>Předvádění na obrazovce 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Shluk</vt:lpstr>
      <vt:lpstr>Latinské obraty</vt:lpstr>
      <vt:lpstr>Latinské obraty v češtině </vt:lpstr>
      <vt:lpstr>  Úkol  </vt:lpstr>
      <vt:lpstr> 1. bona fide </vt:lpstr>
      <vt:lpstr> 2. ad hoc </vt:lpstr>
      <vt:lpstr> 3. status quo </vt:lpstr>
      <vt:lpstr> 4. de iure </vt:lpstr>
      <vt:lpstr> 5. ex post </vt:lpstr>
      <vt:lpstr> 6. persona non grata </vt:lpstr>
      <vt:lpstr> 7. ad acta </vt:lpstr>
      <vt:lpstr> 8. in vitro </vt:lpstr>
      <vt:lpstr> 9. pro futuro </vt:lpstr>
      <vt:lpstr> 10. a priori </vt:lpstr>
      <vt:lpstr> 11. ex offo </vt:lpstr>
      <vt:lpstr> 12. de facto </vt:lpstr>
      <vt:lpstr> 13. ad infinitum </vt:lpstr>
      <vt:lpstr>   Znáte jiné obraty?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Latinské obraty</dc:title>
  <dc:creator>Romana</dc:creator>
  <cp:lastModifiedBy>Romana</cp:lastModifiedBy>
  <cp:revision>22</cp:revision>
  <dcterms:created xsi:type="dcterms:W3CDTF">2013-08-28T13:13:10Z</dcterms:created>
  <dcterms:modified xsi:type="dcterms:W3CDTF">2014-02-13T21:11:45Z</dcterms:modified>
</cp:coreProperties>
</file>