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8" r:id="rId4"/>
    <p:sldId id="279" r:id="rId5"/>
    <p:sldId id="276" r:id="rId6"/>
    <p:sldId id="280" r:id="rId7"/>
    <p:sldId id="281" r:id="rId8"/>
    <p:sldId id="282" r:id="rId9"/>
    <p:sldId id="286" r:id="rId10"/>
    <p:sldId id="287" r:id="rId11"/>
    <p:sldId id="288" r:id="rId12"/>
    <p:sldId id="289" r:id="rId13"/>
    <p:sldId id="290" r:id="rId14"/>
    <p:sldId id="291" r:id="rId15"/>
    <p:sldId id="284" r:id="rId16"/>
    <p:sldId id="285" r:id="rId17"/>
    <p:sldId id="292" r:id="rId18"/>
    <p:sldId id="261" r:id="rId19"/>
    <p:sldId id="293" r:id="rId20"/>
    <p:sldId id="277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&#344;&#237;msk&#225;_mytologi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Mytologie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cs-CZ" dirty="0"/>
              <a:t>Autor: Romana Nováková</a:t>
            </a:r>
          </a:p>
          <a:p>
            <a:pPr algn="ctr"/>
            <a:r>
              <a:rPr lang="cs-CZ" dirty="0"/>
              <a:t>Gymnázium K. V. Raise, Hlinsko, Adámkova 55</a:t>
            </a:r>
          </a:p>
          <a:p>
            <a:pPr algn="ctr"/>
            <a:r>
              <a:rPr lang="cs-CZ" dirty="0" smtClean="0"/>
              <a:t>Květen </a:t>
            </a:r>
            <a:r>
              <a:rPr lang="cs-CZ" dirty="0"/>
              <a:t>2013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65343"/>
            <a:ext cx="643890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347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ál 8"/>
          <p:cNvSpPr/>
          <p:nvPr/>
        </p:nvSpPr>
        <p:spPr>
          <a:xfrm>
            <a:off x="179512" y="1700808"/>
            <a:ext cx="936104" cy="864096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cs-CZ" dirty="0" smtClean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err="1" smtClean="0"/>
              <a:t>Askleipios</a:t>
            </a:r>
            <a:endParaRPr lang="cs-CZ" dirty="0" smtClean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err="1" smtClean="0"/>
              <a:t>Hades</a:t>
            </a:r>
            <a:endParaRPr lang="cs-CZ" dirty="0" smtClean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smtClean="0"/>
              <a:t>Artemis</a:t>
            </a:r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i="1" dirty="0" smtClean="0">
                <a:effectLst/>
              </a:rPr>
              <a:t/>
            </a:r>
            <a:br>
              <a:rPr lang="cs-CZ" i="1" dirty="0" smtClean="0">
                <a:effectLst/>
              </a:rPr>
            </a:br>
            <a:r>
              <a:rPr lang="cs-CZ" i="1" dirty="0" smtClean="0">
                <a:effectLst/>
              </a:rPr>
              <a:t/>
            </a:r>
            <a:br>
              <a:rPr lang="cs-CZ" i="1" dirty="0" smtClean="0">
                <a:effectLst/>
              </a:rPr>
            </a:br>
            <a:r>
              <a:rPr lang="cs-CZ" i="1" dirty="0" smtClean="0">
                <a:solidFill>
                  <a:schemeClr val="accent2"/>
                </a:solidFill>
                <a:effectLst/>
              </a:rPr>
              <a:t>3. had</a:t>
            </a:r>
            <a:r>
              <a:rPr lang="cs-CZ" dirty="0" smtClean="0">
                <a:solidFill>
                  <a:schemeClr val="accent2"/>
                </a:solidFill>
                <a:effectLst/>
              </a:rPr>
              <a:t/>
            </a:r>
            <a:br>
              <a:rPr lang="cs-CZ" dirty="0" smtClean="0">
                <a:solidFill>
                  <a:schemeClr val="accent2"/>
                </a:solidFill>
                <a:effectLst/>
              </a:rPr>
            </a:br>
            <a:r>
              <a:rPr lang="cs-CZ" dirty="0" smtClean="0">
                <a:solidFill>
                  <a:schemeClr val="accent2"/>
                </a:solidFill>
                <a:effectLst/>
              </a:rPr>
              <a:t/>
            </a:r>
            <a:br>
              <a:rPr lang="cs-CZ" dirty="0" smtClean="0">
                <a:solidFill>
                  <a:schemeClr val="accent2"/>
                </a:solidFill>
                <a:effectLst/>
              </a:rPr>
            </a:b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11" name="Picture 2" descr="C:\Users\Romana\AppData\Local\Microsoft\Windows\Temporary Internet Files\Content.IE5\MI6CYKT7\MC90039707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812522"/>
            <a:ext cx="1926286" cy="19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2191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ál 8"/>
          <p:cNvSpPr/>
          <p:nvPr/>
        </p:nvSpPr>
        <p:spPr>
          <a:xfrm>
            <a:off x="179512" y="1700808"/>
            <a:ext cx="936104" cy="864096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cs-CZ" dirty="0" smtClean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err="1" smtClean="0"/>
              <a:t>Hera</a:t>
            </a:r>
            <a:endParaRPr lang="cs-CZ" dirty="0" smtClean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err="1" smtClean="0"/>
              <a:t>Athena</a:t>
            </a:r>
            <a:endParaRPr lang="cs-CZ" dirty="0" smtClean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err="1" smtClean="0"/>
              <a:t>Afrodite</a:t>
            </a:r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i="1" dirty="0" smtClean="0">
                <a:effectLst/>
              </a:rPr>
              <a:t/>
            </a:r>
            <a:br>
              <a:rPr lang="cs-CZ" i="1" dirty="0" smtClean="0">
                <a:effectLst/>
              </a:rPr>
            </a:br>
            <a:r>
              <a:rPr lang="cs-CZ" i="1" dirty="0" smtClean="0">
                <a:effectLst/>
              </a:rPr>
              <a:t/>
            </a:r>
            <a:br>
              <a:rPr lang="cs-CZ" i="1" dirty="0" smtClean="0">
                <a:effectLst/>
              </a:rPr>
            </a:br>
            <a:r>
              <a:rPr lang="cs-CZ" i="1" dirty="0" smtClean="0">
                <a:solidFill>
                  <a:schemeClr val="accent2"/>
                </a:solidFill>
                <a:effectLst/>
              </a:rPr>
              <a:t>4. </a:t>
            </a:r>
            <a:r>
              <a:rPr lang="cs-CZ" i="1" dirty="0">
                <a:solidFill>
                  <a:schemeClr val="accent2"/>
                </a:solidFill>
                <a:effectLst/>
              </a:rPr>
              <a:t>páv</a:t>
            </a:r>
            <a:r>
              <a:rPr lang="cs-CZ" dirty="0">
                <a:solidFill>
                  <a:schemeClr val="accent2"/>
                </a:solidFill>
                <a:effectLst/>
              </a:rPr>
              <a:t/>
            </a:r>
            <a:br>
              <a:rPr lang="cs-CZ" dirty="0">
                <a:solidFill>
                  <a:schemeClr val="accent2"/>
                </a:solidFill>
                <a:effectLst/>
              </a:rPr>
            </a:br>
            <a:r>
              <a:rPr lang="cs-CZ" dirty="0" smtClean="0">
                <a:solidFill>
                  <a:schemeClr val="accent2"/>
                </a:solidFill>
                <a:effectLst/>
              </a:rPr>
              <a:t/>
            </a:r>
            <a:br>
              <a:rPr lang="cs-CZ" dirty="0" smtClean="0">
                <a:solidFill>
                  <a:schemeClr val="accent2"/>
                </a:solidFill>
                <a:effectLst/>
              </a:rPr>
            </a:b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11" name="Picture 2" descr="C:\Users\Romana\AppData\Local\Microsoft\Windows\Temporary Internet Files\Content.IE5\MI6CYKT7\MC90039707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812522"/>
            <a:ext cx="1926286" cy="19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86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ál 8"/>
          <p:cNvSpPr/>
          <p:nvPr/>
        </p:nvSpPr>
        <p:spPr>
          <a:xfrm>
            <a:off x="179512" y="3645024"/>
            <a:ext cx="936104" cy="864096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cs-CZ" dirty="0" smtClean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err="1" smtClean="0"/>
              <a:t>Hera</a:t>
            </a:r>
            <a:endParaRPr lang="cs-CZ" dirty="0" smtClean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err="1" smtClean="0"/>
              <a:t>Athena</a:t>
            </a:r>
            <a:endParaRPr lang="cs-CZ" dirty="0" smtClean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err="1"/>
              <a:t>Afrodite</a:t>
            </a:r>
            <a:endParaRPr lang="cs-CZ" dirty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i="1" dirty="0" smtClean="0">
                <a:effectLst/>
              </a:rPr>
              <a:t/>
            </a:r>
            <a:br>
              <a:rPr lang="cs-CZ" i="1" dirty="0" smtClean="0">
                <a:effectLst/>
              </a:rPr>
            </a:br>
            <a:r>
              <a:rPr lang="cs-CZ" i="1" dirty="0" smtClean="0">
                <a:effectLst/>
              </a:rPr>
              <a:t/>
            </a:r>
            <a:br>
              <a:rPr lang="cs-CZ" i="1" dirty="0" smtClean="0">
                <a:effectLst/>
              </a:rPr>
            </a:br>
            <a:r>
              <a:rPr lang="cs-CZ" i="1" dirty="0" smtClean="0">
                <a:solidFill>
                  <a:schemeClr val="accent2"/>
                </a:solidFill>
                <a:effectLst/>
              </a:rPr>
              <a:t>5. </a:t>
            </a:r>
            <a:r>
              <a:rPr lang="cs-CZ" i="1" dirty="0">
                <a:solidFill>
                  <a:schemeClr val="accent2"/>
                </a:solidFill>
                <a:effectLst/>
              </a:rPr>
              <a:t>vlaštovka</a:t>
            </a:r>
            <a:r>
              <a:rPr lang="cs-CZ" dirty="0">
                <a:solidFill>
                  <a:schemeClr val="accent2"/>
                </a:solidFill>
                <a:effectLst/>
              </a:rPr>
              <a:t/>
            </a:r>
            <a:br>
              <a:rPr lang="cs-CZ" dirty="0">
                <a:solidFill>
                  <a:schemeClr val="accent2"/>
                </a:solidFill>
                <a:effectLst/>
              </a:rPr>
            </a:br>
            <a:r>
              <a:rPr lang="cs-CZ" dirty="0" smtClean="0">
                <a:solidFill>
                  <a:schemeClr val="accent2"/>
                </a:solidFill>
                <a:effectLst/>
              </a:rPr>
              <a:t/>
            </a:r>
            <a:br>
              <a:rPr lang="cs-CZ" dirty="0" smtClean="0">
                <a:solidFill>
                  <a:schemeClr val="accent2"/>
                </a:solidFill>
                <a:effectLst/>
              </a:rPr>
            </a:b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11" name="Picture 2" descr="C:\Users\Romana\AppData\Local\Microsoft\Windows\Temporary Internet Files\Content.IE5\MI6CYKT7\MC90039707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812522"/>
            <a:ext cx="1926286" cy="19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256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ál 8"/>
          <p:cNvSpPr/>
          <p:nvPr/>
        </p:nvSpPr>
        <p:spPr>
          <a:xfrm>
            <a:off x="179512" y="2636912"/>
            <a:ext cx="936104" cy="864096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cs-CZ" dirty="0" smtClean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smtClean="0"/>
              <a:t>Zeus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smtClean="0"/>
              <a:t>Poseidon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smtClean="0"/>
              <a:t>Ares</a:t>
            </a:r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i="1" dirty="0" smtClean="0">
                <a:effectLst/>
              </a:rPr>
              <a:t/>
            </a:r>
            <a:br>
              <a:rPr lang="cs-CZ" i="1" dirty="0" smtClean="0">
                <a:effectLst/>
              </a:rPr>
            </a:br>
            <a:r>
              <a:rPr lang="cs-CZ" i="1" dirty="0" smtClean="0">
                <a:effectLst/>
              </a:rPr>
              <a:t/>
            </a:r>
            <a:br>
              <a:rPr lang="cs-CZ" i="1" dirty="0" smtClean="0">
                <a:effectLst/>
              </a:rPr>
            </a:br>
            <a:r>
              <a:rPr lang="cs-CZ" i="1" dirty="0" smtClean="0">
                <a:solidFill>
                  <a:schemeClr val="accent2"/>
                </a:solidFill>
                <a:effectLst/>
              </a:rPr>
              <a:t>6. </a:t>
            </a:r>
            <a:r>
              <a:rPr lang="cs-CZ" i="1" dirty="0">
                <a:solidFill>
                  <a:schemeClr val="accent2"/>
                </a:solidFill>
                <a:effectLst/>
              </a:rPr>
              <a:t>trojzubec</a:t>
            </a:r>
            <a:r>
              <a:rPr lang="cs-CZ" dirty="0">
                <a:solidFill>
                  <a:schemeClr val="accent2"/>
                </a:solidFill>
                <a:effectLst/>
              </a:rPr>
              <a:t/>
            </a:r>
            <a:br>
              <a:rPr lang="cs-CZ" dirty="0">
                <a:solidFill>
                  <a:schemeClr val="accent2"/>
                </a:solidFill>
                <a:effectLst/>
              </a:rPr>
            </a:br>
            <a:r>
              <a:rPr lang="cs-CZ" dirty="0" smtClean="0">
                <a:solidFill>
                  <a:schemeClr val="accent2"/>
                </a:solidFill>
                <a:effectLst/>
              </a:rPr>
              <a:t/>
            </a:r>
            <a:br>
              <a:rPr lang="cs-CZ" dirty="0" smtClean="0">
                <a:solidFill>
                  <a:schemeClr val="accent2"/>
                </a:solidFill>
                <a:effectLst/>
              </a:rPr>
            </a:b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11" name="Picture 2" descr="C:\Users\Romana\AppData\Local\Microsoft\Windows\Temporary Internet Files\Content.IE5\MI6CYKT7\MC90039707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812522"/>
            <a:ext cx="1926286" cy="19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2628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ál 8"/>
          <p:cNvSpPr/>
          <p:nvPr/>
        </p:nvSpPr>
        <p:spPr>
          <a:xfrm>
            <a:off x="179512" y="1772816"/>
            <a:ext cx="936104" cy="864096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cs-CZ" dirty="0" smtClean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err="1" smtClean="0"/>
              <a:t>Hades</a:t>
            </a:r>
            <a:endParaRPr lang="cs-CZ" dirty="0" smtClean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smtClean="0"/>
              <a:t>Poseidon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/>
              <a:t>Hermes</a:t>
            </a:r>
          </a:p>
          <a:p>
            <a:pPr marL="109728" lvl="0" indent="0">
              <a:buClr>
                <a:srgbClr val="FF0000"/>
              </a:buClr>
              <a:buSzPct val="100000"/>
              <a:buNone/>
            </a:pPr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i="1" dirty="0" smtClean="0">
                <a:effectLst/>
              </a:rPr>
              <a:t/>
            </a:r>
            <a:br>
              <a:rPr lang="cs-CZ" i="1" dirty="0" smtClean="0">
                <a:effectLst/>
              </a:rPr>
            </a:br>
            <a:r>
              <a:rPr lang="cs-CZ" i="1" dirty="0" smtClean="0">
                <a:effectLst/>
              </a:rPr>
              <a:t/>
            </a:r>
            <a:br>
              <a:rPr lang="cs-CZ" i="1" dirty="0" smtClean="0">
                <a:effectLst/>
              </a:rPr>
            </a:br>
            <a:r>
              <a:rPr lang="cs-CZ" i="1" dirty="0" smtClean="0">
                <a:solidFill>
                  <a:schemeClr val="accent2"/>
                </a:solidFill>
                <a:effectLst/>
              </a:rPr>
              <a:t>7. </a:t>
            </a:r>
            <a:r>
              <a:rPr lang="cs-CZ" i="1" dirty="0" err="1">
                <a:solidFill>
                  <a:schemeClr val="accent2"/>
                </a:solidFill>
                <a:effectLst/>
              </a:rPr>
              <a:t>kerberos</a:t>
            </a:r>
            <a:r>
              <a:rPr lang="cs-CZ" dirty="0">
                <a:solidFill>
                  <a:schemeClr val="accent2"/>
                </a:solidFill>
                <a:effectLst/>
              </a:rPr>
              <a:t/>
            </a:r>
            <a:br>
              <a:rPr lang="cs-CZ" dirty="0">
                <a:solidFill>
                  <a:schemeClr val="accent2"/>
                </a:solidFill>
                <a:effectLst/>
              </a:rPr>
            </a:br>
            <a:r>
              <a:rPr lang="cs-CZ" dirty="0" smtClean="0">
                <a:solidFill>
                  <a:schemeClr val="accent2"/>
                </a:solidFill>
                <a:effectLst/>
              </a:rPr>
              <a:t/>
            </a:r>
            <a:br>
              <a:rPr lang="cs-CZ" dirty="0" smtClean="0">
                <a:solidFill>
                  <a:schemeClr val="accent2"/>
                </a:solidFill>
                <a:effectLst/>
              </a:rPr>
            </a:b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11" name="Picture 2" descr="C:\Users\Romana\AppData\Local\Microsoft\Windows\Temporary Internet Files\Content.IE5\MI6CYKT7\MC90039707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812522"/>
            <a:ext cx="1926286" cy="19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310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ál 8"/>
          <p:cNvSpPr/>
          <p:nvPr/>
        </p:nvSpPr>
        <p:spPr>
          <a:xfrm>
            <a:off x="179512" y="2708920"/>
            <a:ext cx="936104" cy="864096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cs-CZ" dirty="0" smtClean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err="1" smtClean="0"/>
              <a:t>Afrodite</a:t>
            </a:r>
            <a:endParaRPr lang="cs-CZ" dirty="0" smtClean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smtClean="0"/>
              <a:t>Artemis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err="1"/>
              <a:t>Iuno</a:t>
            </a:r>
            <a:endParaRPr lang="cs-CZ" dirty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i="1" dirty="0" smtClean="0">
                <a:effectLst/>
              </a:rPr>
              <a:t/>
            </a:r>
            <a:br>
              <a:rPr lang="cs-CZ" i="1" dirty="0" smtClean="0">
                <a:effectLst/>
              </a:rPr>
            </a:br>
            <a:r>
              <a:rPr lang="cs-CZ" i="1" dirty="0" smtClean="0">
                <a:effectLst/>
              </a:rPr>
              <a:t/>
            </a:r>
            <a:br>
              <a:rPr lang="cs-CZ" i="1" dirty="0" smtClean="0">
                <a:effectLst/>
              </a:rPr>
            </a:br>
            <a:r>
              <a:rPr lang="cs-CZ" i="1" dirty="0" smtClean="0">
                <a:solidFill>
                  <a:schemeClr val="accent2"/>
                </a:solidFill>
                <a:effectLst/>
              </a:rPr>
              <a:t>8. </a:t>
            </a:r>
            <a:r>
              <a:rPr lang="cs-CZ" i="1" dirty="0">
                <a:solidFill>
                  <a:schemeClr val="accent2"/>
                </a:solidFill>
                <a:effectLst/>
              </a:rPr>
              <a:t>laň</a:t>
            </a:r>
            <a:r>
              <a:rPr lang="cs-CZ" dirty="0">
                <a:solidFill>
                  <a:schemeClr val="accent2"/>
                </a:solidFill>
                <a:effectLst/>
              </a:rPr>
              <a:t/>
            </a:r>
            <a:br>
              <a:rPr lang="cs-CZ" dirty="0">
                <a:solidFill>
                  <a:schemeClr val="accent2"/>
                </a:solidFill>
                <a:effectLst/>
              </a:rPr>
            </a:br>
            <a:r>
              <a:rPr lang="cs-CZ" dirty="0" smtClean="0">
                <a:solidFill>
                  <a:schemeClr val="accent2"/>
                </a:solidFill>
                <a:effectLst/>
              </a:rPr>
              <a:t/>
            </a:r>
            <a:br>
              <a:rPr lang="cs-CZ" dirty="0" smtClean="0">
                <a:solidFill>
                  <a:schemeClr val="accent2"/>
                </a:solidFill>
                <a:effectLst/>
              </a:rPr>
            </a:b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11" name="Picture 2" descr="C:\Users\Romana\AppData\Local\Microsoft\Windows\Temporary Internet Files\Content.IE5\MI6CYKT7\MC90039707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812522"/>
            <a:ext cx="1926286" cy="19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3843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ál 8"/>
          <p:cNvSpPr/>
          <p:nvPr/>
        </p:nvSpPr>
        <p:spPr>
          <a:xfrm>
            <a:off x="179512" y="2708920"/>
            <a:ext cx="936104" cy="864096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cs-CZ" dirty="0" smtClean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err="1" smtClean="0"/>
              <a:t>Appolon</a:t>
            </a:r>
            <a:endParaRPr lang="cs-CZ" dirty="0" smtClean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smtClean="0"/>
              <a:t>Ares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err="1"/>
              <a:t>Askleipios</a:t>
            </a:r>
            <a:endParaRPr lang="cs-CZ" dirty="0"/>
          </a:p>
          <a:p>
            <a:pPr marL="109728" lvl="0" indent="0">
              <a:buClr>
                <a:srgbClr val="FF0000"/>
              </a:buClr>
              <a:buSzPct val="100000"/>
              <a:buNone/>
            </a:pPr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i="1" dirty="0" smtClean="0">
                <a:effectLst/>
              </a:rPr>
              <a:t/>
            </a:r>
            <a:br>
              <a:rPr lang="cs-CZ" i="1" dirty="0" smtClean="0">
                <a:effectLst/>
              </a:rPr>
            </a:br>
            <a:r>
              <a:rPr lang="cs-CZ" i="1" dirty="0" smtClean="0">
                <a:effectLst/>
              </a:rPr>
              <a:t/>
            </a:r>
            <a:br>
              <a:rPr lang="cs-CZ" i="1" dirty="0" smtClean="0">
                <a:effectLst/>
              </a:rPr>
            </a:br>
            <a:r>
              <a:rPr lang="cs-CZ" i="1" dirty="0" smtClean="0">
                <a:solidFill>
                  <a:schemeClr val="accent2"/>
                </a:solidFill>
                <a:effectLst/>
              </a:rPr>
              <a:t>9. </a:t>
            </a:r>
            <a:r>
              <a:rPr lang="cs-CZ" i="1" dirty="0">
                <a:solidFill>
                  <a:schemeClr val="accent2"/>
                </a:solidFill>
                <a:effectLst/>
              </a:rPr>
              <a:t>sup</a:t>
            </a:r>
            <a:r>
              <a:rPr lang="cs-CZ" dirty="0">
                <a:effectLst/>
              </a:rPr>
              <a:t/>
            </a:r>
            <a:br>
              <a:rPr lang="cs-CZ" dirty="0">
                <a:effectLst/>
              </a:rPr>
            </a:br>
            <a:r>
              <a:rPr lang="cs-CZ" dirty="0" smtClean="0">
                <a:solidFill>
                  <a:schemeClr val="accent2"/>
                </a:solidFill>
                <a:effectLst/>
              </a:rPr>
              <a:t/>
            </a:r>
            <a:br>
              <a:rPr lang="cs-CZ" dirty="0" smtClean="0">
                <a:solidFill>
                  <a:schemeClr val="accent2"/>
                </a:solidFill>
                <a:effectLst/>
              </a:rPr>
            </a:b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11" name="Picture 2" descr="C:\Users\Romana\AppData\Local\Microsoft\Windows\Temporary Internet Files\Content.IE5\MI6CYKT7\MC90039707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812522"/>
            <a:ext cx="1926286" cy="19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2670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-22239" y="1124744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dirty="0">
                <a:solidFill>
                  <a:schemeClr val="accent2"/>
                </a:solidFill>
              </a:rPr>
              <a:t>Kterého z uvedených bohů jsou atributy: labuť, vlci, delfíni, luk se šípy, vavřínový věnec, citera či lyra</a:t>
            </a:r>
            <a:r>
              <a:rPr lang="cs-CZ" sz="3200" dirty="0" smtClean="0">
                <a:solidFill>
                  <a:schemeClr val="accent2"/>
                </a:solidFill>
              </a:rPr>
              <a:t>?</a:t>
            </a:r>
          </a:p>
          <a:p>
            <a:pPr algn="ctr"/>
            <a:endParaRPr lang="cs-CZ" sz="3200" dirty="0" smtClean="0">
              <a:solidFill>
                <a:schemeClr val="accent2"/>
              </a:solidFill>
            </a:endParaRPr>
          </a:p>
          <a:p>
            <a:pPr algn="ctr"/>
            <a:r>
              <a:rPr lang="cs-CZ" sz="3200" dirty="0" smtClean="0">
                <a:solidFill>
                  <a:schemeClr val="accent2"/>
                </a:solidFill>
              </a:rPr>
              <a:t>Znáte </a:t>
            </a:r>
            <a:r>
              <a:rPr lang="cs-CZ" sz="3200" dirty="0">
                <a:solidFill>
                  <a:schemeClr val="accent2"/>
                </a:solidFill>
              </a:rPr>
              <a:t>jiné antické bohy a jejich atributy (nejen zvířecí)?</a:t>
            </a:r>
          </a:p>
        </p:txBody>
      </p:sp>
    </p:spTree>
    <p:extLst>
      <p:ext uri="{BB962C8B-B14F-4D97-AF65-F5344CB8AC3E}">
        <p14:creationId xmlns:p14="http://schemas.microsoft.com/office/powerpoint/2010/main" val="375122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sz="3200" dirty="0"/>
              <a:t>Múzy byly také pravidelně zobrazovány se svými atributy, které symbolizovaly s nimi spojovanou oblast umění. </a:t>
            </a:r>
            <a:endParaRPr lang="cs-CZ" sz="3200" dirty="0" smtClean="0"/>
          </a:p>
          <a:p>
            <a:pPr marL="109728" indent="0">
              <a:buNone/>
            </a:pPr>
            <a:r>
              <a:rPr lang="cs-CZ" sz="3200" dirty="0" smtClean="0"/>
              <a:t>Spojte</a:t>
            </a:r>
            <a:r>
              <a:rPr lang="cs-CZ" sz="3200" dirty="0"/>
              <a:t>, co k sobě patří. </a:t>
            </a:r>
            <a:endParaRPr lang="cs-CZ" sz="3200" dirty="0" smtClean="0"/>
          </a:p>
          <a:p>
            <a:pPr marL="109728" indent="0">
              <a:buNone/>
            </a:pPr>
            <a:r>
              <a:rPr lang="cs-CZ" sz="3200" dirty="0" smtClean="0"/>
              <a:t>Čeho </a:t>
            </a:r>
            <a:r>
              <a:rPr lang="cs-CZ" sz="3200" dirty="0"/>
              <a:t>byly patronky</a:t>
            </a:r>
            <a:r>
              <a:rPr lang="cs-CZ" sz="3200" dirty="0" smtClean="0"/>
              <a:t>?</a:t>
            </a:r>
            <a:endParaRPr lang="cs-CZ" sz="32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  <a:effectLst/>
              </a:rPr>
              <a:t>Úkol č. 3</a:t>
            </a:r>
            <a:endParaRPr lang="cs-CZ" dirty="0">
              <a:solidFill>
                <a:schemeClr val="accent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57873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cs-CZ" sz="20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b="1" dirty="0" smtClean="0"/>
              <a:t>1 </a:t>
            </a:r>
            <a:r>
              <a:rPr lang="cs-CZ" b="1" dirty="0" err="1"/>
              <a:t>Terpsichore</a:t>
            </a:r>
            <a:endParaRPr lang="cs-CZ" b="1" dirty="0"/>
          </a:p>
          <a:p>
            <a:pPr marL="109728" indent="0">
              <a:buNone/>
            </a:pPr>
            <a:r>
              <a:rPr lang="cs-CZ" b="1" dirty="0"/>
              <a:t>2 </a:t>
            </a:r>
            <a:r>
              <a:rPr lang="cs-CZ" b="1" dirty="0" err="1"/>
              <a:t>Uranie</a:t>
            </a:r>
            <a:endParaRPr lang="cs-CZ" b="1" dirty="0"/>
          </a:p>
          <a:p>
            <a:pPr marL="109728" indent="0">
              <a:buNone/>
            </a:pPr>
            <a:r>
              <a:rPr lang="cs-CZ" b="1" dirty="0"/>
              <a:t>3 </a:t>
            </a:r>
            <a:r>
              <a:rPr lang="cs-CZ" b="1" dirty="0" err="1"/>
              <a:t>Erato</a:t>
            </a:r>
            <a:endParaRPr lang="cs-CZ" b="1" dirty="0"/>
          </a:p>
          <a:p>
            <a:pPr marL="109728" indent="0">
              <a:buNone/>
            </a:pPr>
            <a:r>
              <a:rPr lang="cs-CZ" b="1" dirty="0"/>
              <a:t>4 </a:t>
            </a:r>
            <a:r>
              <a:rPr lang="cs-CZ" b="1" dirty="0" err="1"/>
              <a:t>Euterpe</a:t>
            </a:r>
            <a:endParaRPr lang="cs-CZ" b="1" dirty="0"/>
          </a:p>
          <a:p>
            <a:pPr marL="109728" indent="0">
              <a:buNone/>
            </a:pPr>
            <a:r>
              <a:rPr lang="cs-CZ" b="1" dirty="0"/>
              <a:t>5 </a:t>
            </a:r>
            <a:r>
              <a:rPr lang="cs-CZ" b="1" dirty="0" err="1"/>
              <a:t>Kleio</a:t>
            </a:r>
            <a:endParaRPr lang="cs-CZ" b="1" dirty="0"/>
          </a:p>
          <a:p>
            <a:pPr marL="109728" indent="0">
              <a:buNone/>
            </a:pPr>
            <a:r>
              <a:rPr lang="cs-CZ" b="1" dirty="0"/>
              <a:t>6 </a:t>
            </a:r>
            <a:r>
              <a:rPr lang="cs-CZ" b="1" dirty="0" err="1"/>
              <a:t>Melpomene</a:t>
            </a:r>
            <a:endParaRPr lang="cs-CZ" b="1" dirty="0"/>
          </a:p>
          <a:p>
            <a:pPr marL="109728" indent="0">
              <a:buNone/>
            </a:pPr>
            <a:r>
              <a:rPr lang="cs-CZ" b="1" dirty="0"/>
              <a:t>7 Polyhymnie</a:t>
            </a:r>
          </a:p>
          <a:p>
            <a:pPr marL="109728" indent="0">
              <a:buNone/>
            </a:pPr>
            <a:r>
              <a:rPr lang="cs-CZ" b="1" dirty="0"/>
              <a:t>8 </a:t>
            </a:r>
            <a:r>
              <a:rPr lang="cs-CZ" b="1" dirty="0" err="1"/>
              <a:t>Kalliope</a:t>
            </a:r>
            <a:endParaRPr lang="cs-CZ" b="1" dirty="0"/>
          </a:p>
          <a:p>
            <a:pPr marL="109728" indent="0">
              <a:buNone/>
            </a:pPr>
            <a:r>
              <a:rPr lang="cs-CZ" b="1" dirty="0"/>
              <a:t>9 Thaleia</a:t>
            </a:r>
          </a:p>
          <a:p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47500" lnSpcReduction="20000"/>
          </a:bodyPr>
          <a:lstStyle/>
          <a:p>
            <a:pPr marL="109728" indent="0">
              <a:spcBef>
                <a:spcPts val="400"/>
              </a:spcBef>
              <a:buNone/>
            </a:pPr>
            <a:r>
              <a:rPr lang="cs-CZ" sz="4400" b="1" dirty="0">
                <a:solidFill>
                  <a:srgbClr val="FF0000"/>
                </a:solidFill>
              </a:rPr>
              <a:t>A voskové tabulky a rydlo</a:t>
            </a:r>
          </a:p>
          <a:p>
            <a:pPr marL="109728" indent="0">
              <a:spcBef>
                <a:spcPts val="400"/>
              </a:spcBef>
              <a:buNone/>
            </a:pPr>
            <a:r>
              <a:rPr lang="cs-CZ" sz="4400" b="1" dirty="0">
                <a:solidFill>
                  <a:srgbClr val="FF0000"/>
                </a:solidFill>
              </a:rPr>
              <a:t>B lyra a taneční postoj</a:t>
            </a:r>
          </a:p>
          <a:p>
            <a:pPr marL="109728" indent="0">
              <a:spcBef>
                <a:spcPts val="400"/>
              </a:spcBef>
              <a:buNone/>
            </a:pPr>
            <a:r>
              <a:rPr lang="cs-CZ" sz="4400" b="1" dirty="0">
                <a:solidFill>
                  <a:srgbClr val="FF0000"/>
                </a:solidFill>
              </a:rPr>
              <a:t>C kružítko a glóbus</a:t>
            </a:r>
          </a:p>
          <a:p>
            <a:pPr marL="109728" indent="0">
              <a:spcBef>
                <a:spcPts val="400"/>
              </a:spcBef>
              <a:buNone/>
            </a:pPr>
            <a:r>
              <a:rPr lang="cs-CZ" sz="4400" b="1" dirty="0">
                <a:solidFill>
                  <a:srgbClr val="FF0000"/>
                </a:solidFill>
              </a:rPr>
              <a:t>D svitek papyru</a:t>
            </a:r>
          </a:p>
          <a:p>
            <a:pPr marL="109728" indent="0">
              <a:spcBef>
                <a:spcPts val="400"/>
              </a:spcBef>
              <a:buNone/>
            </a:pPr>
            <a:r>
              <a:rPr lang="cs-CZ" sz="4400" b="1" dirty="0">
                <a:solidFill>
                  <a:srgbClr val="FF0000"/>
                </a:solidFill>
              </a:rPr>
              <a:t>E révový věnec a maska </a:t>
            </a:r>
            <a:r>
              <a:rPr lang="cs-CZ" sz="4400" b="1" dirty="0" smtClean="0">
                <a:solidFill>
                  <a:srgbClr val="FF0000"/>
                </a:solidFill>
              </a:rPr>
              <a:t>	tragického </a:t>
            </a:r>
            <a:r>
              <a:rPr lang="cs-CZ" sz="4400" b="1" dirty="0">
                <a:solidFill>
                  <a:srgbClr val="FF0000"/>
                </a:solidFill>
              </a:rPr>
              <a:t>herce</a:t>
            </a:r>
          </a:p>
          <a:p>
            <a:pPr marL="109728" indent="0">
              <a:spcBef>
                <a:spcPts val="400"/>
              </a:spcBef>
              <a:buNone/>
            </a:pPr>
            <a:r>
              <a:rPr lang="cs-CZ" sz="4400" b="1" dirty="0">
                <a:solidFill>
                  <a:srgbClr val="FF0000"/>
                </a:solidFill>
              </a:rPr>
              <a:t>F břečťanový věnec, maska </a:t>
            </a:r>
            <a:r>
              <a:rPr lang="cs-CZ" sz="4400" b="1" dirty="0" smtClean="0">
                <a:solidFill>
                  <a:srgbClr val="FF0000"/>
                </a:solidFill>
              </a:rPr>
              <a:t>	herce </a:t>
            </a:r>
            <a:r>
              <a:rPr lang="cs-CZ" sz="4400" b="1" dirty="0">
                <a:solidFill>
                  <a:srgbClr val="FF0000"/>
                </a:solidFill>
              </a:rPr>
              <a:t>komedií</a:t>
            </a:r>
          </a:p>
          <a:p>
            <a:pPr marL="109728" indent="0">
              <a:spcBef>
                <a:spcPts val="400"/>
              </a:spcBef>
              <a:buNone/>
            </a:pPr>
            <a:r>
              <a:rPr lang="cs-CZ" sz="4400" b="1" dirty="0">
                <a:solidFill>
                  <a:srgbClr val="FF0000"/>
                </a:solidFill>
              </a:rPr>
              <a:t>G flétna</a:t>
            </a:r>
          </a:p>
          <a:p>
            <a:pPr marL="109728" indent="0">
              <a:spcBef>
                <a:spcPts val="400"/>
              </a:spcBef>
              <a:buNone/>
            </a:pPr>
            <a:r>
              <a:rPr lang="cs-CZ" sz="4400" b="1" dirty="0">
                <a:solidFill>
                  <a:srgbClr val="FF0000"/>
                </a:solidFill>
              </a:rPr>
              <a:t>H strunný nástroj kytara </a:t>
            </a:r>
            <a:r>
              <a:rPr lang="cs-CZ" sz="4400" b="1" dirty="0" smtClean="0">
                <a:solidFill>
                  <a:srgbClr val="FF0000"/>
                </a:solidFill>
              </a:rPr>
              <a:t>	nebo </a:t>
            </a:r>
            <a:r>
              <a:rPr lang="cs-CZ" sz="4400" b="1" dirty="0">
                <a:solidFill>
                  <a:srgbClr val="FF0000"/>
                </a:solidFill>
              </a:rPr>
              <a:t>lyra</a:t>
            </a:r>
          </a:p>
          <a:p>
            <a:pPr marL="109728" indent="0">
              <a:spcBef>
                <a:spcPts val="400"/>
              </a:spcBef>
              <a:buNone/>
            </a:pPr>
            <a:r>
              <a:rPr lang="cs-CZ" sz="4400" b="1" dirty="0">
                <a:solidFill>
                  <a:srgbClr val="FF0000"/>
                </a:solidFill>
              </a:rPr>
              <a:t>I vážný postoj, výraz </a:t>
            </a:r>
            <a:r>
              <a:rPr lang="cs-CZ" sz="4400" b="1" dirty="0" smtClean="0">
                <a:solidFill>
                  <a:srgbClr val="FF0000"/>
                </a:solidFill>
              </a:rPr>
              <a:t>	zamyšlení</a:t>
            </a:r>
            <a:endParaRPr lang="cs-CZ" sz="4400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pic>
        <p:nvPicPr>
          <p:cNvPr id="8194" name="Picture 2" descr="C:\Users\Romana\AppData\Local\Microsoft\Windows\Temporary Internet Files\Content.IE5\CNSICRQU\MC90036163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9562" y="26431"/>
            <a:ext cx="1672438" cy="1893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Přímá spojnice se šipkou 10"/>
          <p:cNvCxnSpPr/>
          <p:nvPr/>
        </p:nvCxnSpPr>
        <p:spPr>
          <a:xfrm>
            <a:off x="2899562" y="1628800"/>
            <a:ext cx="1960470" cy="291353"/>
          </a:xfrm>
          <a:prstGeom prst="straightConnector1">
            <a:avLst/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1979712" y="2060848"/>
            <a:ext cx="2808312" cy="144016"/>
          </a:xfrm>
          <a:prstGeom prst="straightConnector1">
            <a:avLst/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1835696" y="2420888"/>
            <a:ext cx="3024336" cy="1800200"/>
          </a:xfrm>
          <a:prstGeom prst="straightConnector1">
            <a:avLst/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2195736" y="2924944"/>
            <a:ext cx="2664296" cy="936104"/>
          </a:xfrm>
          <a:prstGeom prst="straightConnector1">
            <a:avLst/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V="1">
            <a:off x="1835696" y="2564904"/>
            <a:ext cx="2952328" cy="756084"/>
          </a:xfrm>
          <a:prstGeom prst="straightConnector1">
            <a:avLst/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flipV="1">
            <a:off x="2899562" y="2780928"/>
            <a:ext cx="1888462" cy="1008112"/>
          </a:xfrm>
          <a:prstGeom prst="straightConnector1">
            <a:avLst/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2899562" y="4221088"/>
            <a:ext cx="1888462" cy="576064"/>
          </a:xfrm>
          <a:prstGeom prst="straightConnector1">
            <a:avLst/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V="1">
            <a:off x="2339752" y="1628800"/>
            <a:ext cx="2448272" cy="2880320"/>
          </a:xfrm>
          <a:prstGeom prst="straightConnector1">
            <a:avLst/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V="1">
            <a:off x="2195736" y="3392996"/>
            <a:ext cx="2592288" cy="1620180"/>
          </a:xfrm>
          <a:prstGeom prst="straightConnector1">
            <a:avLst/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6476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b="1" dirty="0"/>
              <a:t>Římská mytologie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/>
              <a:t>b</a:t>
            </a:r>
            <a:r>
              <a:rPr lang="cs-CZ" dirty="0" smtClean="0"/>
              <a:t>yla </a:t>
            </a:r>
            <a:r>
              <a:rPr lang="cs-CZ" dirty="0"/>
              <a:t>převzata od jiných </a:t>
            </a:r>
            <a:r>
              <a:rPr lang="cs-CZ" dirty="0" smtClean="0"/>
              <a:t>národů</a:t>
            </a:r>
          </a:p>
          <a:p>
            <a:r>
              <a:rPr lang="cs-CZ" dirty="0" smtClean="0"/>
              <a:t>hlavními </a:t>
            </a:r>
            <a:r>
              <a:rPr lang="cs-CZ" dirty="0"/>
              <a:t>bohy byli původně řečtí a etruští bohové, kteří byli pouze </a:t>
            </a:r>
            <a:r>
              <a:rPr lang="cs-CZ" dirty="0" smtClean="0"/>
              <a:t>přejmenováni</a:t>
            </a:r>
          </a:p>
          <a:p>
            <a:r>
              <a:rPr lang="cs-CZ" dirty="0" smtClean="0"/>
              <a:t>mimo </a:t>
            </a:r>
            <a:r>
              <a:rPr lang="cs-CZ" dirty="0"/>
              <a:t>to každá domácnost uctívala své vlastní domácí bůžky (</a:t>
            </a:r>
            <a:r>
              <a:rPr lang="cs-CZ" dirty="0" err="1"/>
              <a:t>larés</a:t>
            </a:r>
            <a:r>
              <a:rPr lang="cs-CZ" dirty="0"/>
              <a:t>, </a:t>
            </a:r>
            <a:r>
              <a:rPr lang="cs-CZ" dirty="0" err="1"/>
              <a:t>penátés</a:t>
            </a:r>
            <a:r>
              <a:rPr lang="cs-CZ" dirty="0"/>
              <a:t>) a každý měl svého osobního ducha, </a:t>
            </a:r>
            <a:r>
              <a:rPr lang="cs-CZ" dirty="0" smtClean="0"/>
              <a:t>génia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/>
                </a:solidFill>
              </a:rPr>
              <a:t>Úvod</a:t>
            </a:r>
            <a:endParaRPr lang="cs-CZ" b="1" dirty="0">
              <a:solidFill>
                <a:schemeClr val="accent2"/>
              </a:solidFill>
            </a:endParaRPr>
          </a:p>
        </p:txBody>
      </p:sp>
      <p:pic>
        <p:nvPicPr>
          <p:cNvPr id="1026" name="Picture 2" descr="C:\Users\Romana\AppData\Local\Microsoft\Windows\Temporary Internet Files\Content.IE5\CNSICRQU\MC9002373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663443"/>
            <a:ext cx="2153216" cy="2168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3983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cs-CZ" sz="1600" dirty="0"/>
              <a:t>SEINEROVÁ, Vlasta. </a:t>
            </a:r>
            <a:r>
              <a:rPr lang="cs-CZ" sz="1600" i="1" dirty="0"/>
              <a:t>Latina pro střední školy, především gymnázia</a:t>
            </a:r>
            <a:r>
              <a:rPr lang="cs-CZ" sz="1600" dirty="0"/>
              <a:t>. Vyd. 2. Praha: Fortuna, 2000-2001, 2 sv. ISBN 80-7168-786-32.</a:t>
            </a:r>
          </a:p>
          <a:p>
            <a:pPr>
              <a:buFont typeface="+mj-lt"/>
              <a:buAutoNum type="arabicPeriod"/>
            </a:pPr>
            <a:r>
              <a:rPr lang="cs-CZ" sz="1600" dirty="0" smtClean="0"/>
              <a:t>SVOBODA</a:t>
            </a:r>
            <a:r>
              <a:rPr lang="cs-CZ" sz="1600" dirty="0"/>
              <a:t>, Ludvík. </a:t>
            </a:r>
            <a:r>
              <a:rPr lang="cs-CZ" sz="1600" i="1" dirty="0"/>
              <a:t>Encyklopedie antiky</a:t>
            </a:r>
            <a:r>
              <a:rPr lang="cs-CZ" sz="1600" dirty="0"/>
              <a:t>. 1. vyd. Praha: Academia, 1973, 744 s. ISBN neuvedeno.</a:t>
            </a:r>
          </a:p>
          <a:p>
            <a:pPr>
              <a:buFont typeface="+mj-lt"/>
              <a:buAutoNum type="arabicPeriod"/>
            </a:pPr>
            <a:r>
              <a:rPr lang="cs-CZ" sz="1600" dirty="0" smtClean="0"/>
              <a:t>AUTOR </a:t>
            </a:r>
            <a:r>
              <a:rPr lang="cs-CZ" sz="1600" dirty="0"/>
              <a:t>NEUVEDEN. </a:t>
            </a:r>
            <a:r>
              <a:rPr lang="cs-CZ" sz="1600" i="1" dirty="0"/>
              <a:t>Římská mytologie</a:t>
            </a:r>
            <a:r>
              <a:rPr lang="cs-CZ" sz="1600" dirty="0"/>
              <a:t> [online]. [cit. </a:t>
            </a:r>
            <a:r>
              <a:rPr lang="cs-CZ" sz="1600" dirty="0" smtClean="0"/>
              <a:t>15.4.2013]. </a:t>
            </a:r>
            <a:r>
              <a:rPr lang="cs-CZ" sz="1600" dirty="0"/>
              <a:t>Dostupný </a:t>
            </a:r>
            <a:r>
              <a:rPr lang="cs-CZ" sz="1600" dirty="0" smtClean="0"/>
              <a:t>pod licencí  Creative </a:t>
            </a:r>
            <a:r>
              <a:rPr lang="cs-CZ" sz="1600" dirty="0"/>
              <a:t>Commons Uveďte autora – Zachovejte licenci 3.0 </a:t>
            </a:r>
            <a:r>
              <a:rPr lang="cs-CZ" sz="1600" dirty="0" err="1" smtClean="0"/>
              <a:t>Unported</a:t>
            </a:r>
            <a:r>
              <a:rPr lang="cs-CZ" sz="1600" dirty="0" smtClean="0"/>
              <a:t> na </a:t>
            </a:r>
            <a:r>
              <a:rPr lang="cs-CZ" sz="1600" dirty="0"/>
              <a:t>WWW: </a:t>
            </a:r>
            <a:r>
              <a:rPr lang="cs-CZ" sz="1600" dirty="0">
                <a:hlinkClick r:id="rId2"/>
              </a:rPr>
              <a:t>http://</a:t>
            </a:r>
            <a:r>
              <a:rPr lang="cs-CZ" sz="1600" dirty="0" smtClean="0">
                <a:hlinkClick r:id="rId2"/>
              </a:rPr>
              <a:t>cs.wikipedia.org/wiki/</a:t>
            </a:r>
            <a:r>
              <a:rPr lang="cs-CZ" sz="1600" dirty="0" err="1" smtClean="0">
                <a:hlinkClick r:id="rId2"/>
              </a:rPr>
              <a:t>Římská_mytologie</a:t>
            </a:r>
            <a:endParaRPr lang="cs-CZ" sz="1600" dirty="0" smtClean="0"/>
          </a:p>
          <a:p>
            <a:pPr>
              <a:buFont typeface="+mj-lt"/>
              <a:buAutoNum type="arabicPeriod"/>
            </a:pPr>
            <a:r>
              <a:rPr lang="cs-CZ" sz="1600" dirty="0" smtClean="0"/>
              <a:t>Galerie MS Office</a:t>
            </a:r>
            <a:endParaRPr lang="cs-CZ" sz="16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74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8640"/>
            <a:ext cx="7621142" cy="64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2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3" y="116632"/>
            <a:ext cx="7970250" cy="66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414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2967335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>
                <a:solidFill>
                  <a:schemeClr val="accent2"/>
                </a:solidFill>
              </a:rPr>
              <a:t>Znáte jiné bohy nebo hrdiny přijaté mezi bohy?</a:t>
            </a:r>
          </a:p>
        </p:txBody>
      </p:sp>
      <p:pic>
        <p:nvPicPr>
          <p:cNvPr id="3074" name="Picture 2" descr="C:\Users\Romana\AppData\Local\Microsoft\Windows\Temporary Internet Files\Content.IE5\MI6CYKT7\MC90040636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3" y="4365103"/>
            <a:ext cx="2121298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116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chemeClr val="accent2"/>
                </a:solidFill>
              </a:rPr>
              <a:t>Atributy </a:t>
            </a:r>
            <a:r>
              <a:rPr lang="cs-CZ" dirty="0">
                <a:solidFill>
                  <a:schemeClr val="accent2"/>
                </a:solidFill>
              </a:rPr>
              <a:t>bohů</a:t>
            </a:r>
            <a:br>
              <a:rPr lang="cs-CZ" dirty="0">
                <a:solidFill>
                  <a:schemeClr val="accent2"/>
                </a:solidFill>
              </a:rPr>
            </a:b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</a:t>
            </a:r>
            <a:r>
              <a:rPr lang="cs-CZ" dirty="0" smtClean="0"/>
              <a:t>amotný pojem </a:t>
            </a:r>
            <a:r>
              <a:rPr lang="cs-CZ" dirty="0"/>
              <a:t>atribut pochází z latinského slova </a:t>
            </a:r>
            <a:r>
              <a:rPr lang="cs-CZ" i="1" dirty="0"/>
              <a:t>ad-</a:t>
            </a:r>
            <a:r>
              <a:rPr lang="cs-CZ" i="1" dirty="0" err="1"/>
              <a:t>tribuere</a:t>
            </a:r>
            <a:r>
              <a:rPr lang="cs-CZ" i="1" dirty="0"/>
              <a:t> [</a:t>
            </a:r>
            <a:r>
              <a:rPr lang="cs-CZ" dirty="0"/>
              <a:t>přidělovat, připisovat, přisuzovat</a:t>
            </a:r>
            <a:r>
              <a:rPr lang="cs-CZ" i="1" dirty="0" smtClean="0"/>
              <a:t>]</a:t>
            </a:r>
            <a:endParaRPr lang="cs-CZ" dirty="0"/>
          </a:p>
          <a:p>
            <a:r>
              <a:rPr lang="cs-CZ" dirty="0" smtClean="0"/>
              <a:t>atribut </a:t>
            </a:r>
            <a:r>
              <a:rPr lang="cs-CZ" dirty="0"/>
              <a:t>je rozlišovací rys, podstatná vlastnost nějakého objektu, symbolicky vyjádřená charakteristická vlastnost nebo činnost </a:t>
            </a:r>
            <a:r>
              <a:rPr lang="cs-CZ" dirty="0" smtClean="0"/>
              <a:t>objektu</a:t>
            </a:r>
            <a:endParaRPr lang="cs-CZ" dirty="0"/>
          </a:p>
          <a:p>
            <a:r>
              <a:rPr lang="cs-CZ" dirty="0"/>
              <a:t>a</a:t>
            </a:r>
            <a:r>
              <a:rPr lang="cs-CZ" dirty="0" smtClean="0"/>
              <a:t>ntičtí </a:t>
            </a:r>
            <a:r>
              <a:rPr lang="cs-CZ" dirty="0"/>
              <a:t>bohové byli spojování často s různými </a:t>
            </a:r>
            <a:r>
              <a:rPr lang="cs-CZ" dirty="0" smtClean="0"/>
              <a:t>atributy</a:t>
            </a:r>
          </a:p>
          <a:p>
            <a:r>
              <a:rPr lang="cs-CZ" dirty="0" smtClean="0"/>
              <a:t>s</a:t>
            </a:r>
            <a:r>
              <a:rPr lang="cs-CZ" dirty="0"/>
              <a:t> atributy se setkáme v literárních dílech a zejména ve výtvarném </a:t>
            </a:r>
            <a:r>
              <a:rPr lang="cs-CZ" dirty="0" smtClean="0"/>
              <a:t>umění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8936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Pro evropskou kulturu je příznačný stále se opakující zájem o </a:t>
            </a:r>
            <a:r>
              <a:rPr lang="cs-CZ" sz="3200" dirty="0" smtClean="0"/>
              <a:t>antickou mytologii.</a:t>
            </a:r>
          </a:p>
          <a:p>
            <a:r>
              <a:rPr lang="cs-CZ" sz="3200" dirty="0" smtClean="0"/>
              <a:t>Uveďte</a:t>
            </a:r>
            <a:r>
              <a:rPr lang="cs-CZ" sz="3200" dirty="0"/>
              <a:t>, kterého z řecko-římských bohů symbolizoval/a (kterému byl/a zasvěcen/a) </a:t>
            </a:r>
            <a:r>
              <a:rPr lang="cs-CZ" sz="3200" dirty="0" smtClean="0"/>
              <a:t>…</a:t>
            </a:r>
          </a:p>
          <a:p>
            <a:r>
              <a:rPr lang="cs-CZ" sz="3200" dirty="0" smtClean="0"/>
              <a:t>Označte </a:t>
            </a:r>
            <a:r>
              <a:rPr lang="cs-CZ" sz="3200" dirty="0"/>
              <a:t>správné odpovědi.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  <a:effectLst/>
              </a:rPr>
              <a:t>Úkol č. 2</a:t>
            </a:r>
            <a:endParaRPr lang="cs-CZ" dirty="0">
              <a:solidFill>
                <a:schemeClr val="accent2"/>
              </a:solidFill>
              <a:effectLst/>
            </a:endParaRPr>
          </a:p>
        </p:txBody>
      </p:sp>
      <p:pic>
        <p:nvPicPr>
          <p:cNvPr id="7172" name="Picture 4" descr="C:\Users\Romana\AppData\Local\Microsoft\Windows\Temporary Internet Files\Content.IE5\7FCGX4DP\MC90041037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392612"/>
            <a:ext cx="1936750" cy="192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3263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ál 8"/>
          <p:cNvSpPr/>
          <p:nvPr/>
        </p:nvSpPr>
        <p:spPr>
          <a:xfrm>
            <a:off x="251520" y="2636912"/>
            <a:ext cx="936104" cy="864096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cs-CZ" dirty="0" smtClean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smtClean="0"/>
              <a:t>Zeus </a:t>
            </a:r>
            <a:r>
              <a:rPr lang="cs-CZ" dirty="0"/>
              <a:t>(</a:t>
            </a:r>
            <a:r>
              <a:rPr lang="cs-CZ" dirty="0" err="1"/>
              <a:t>Iupiter</a:t>
            </a:r>
            <a:r>
              <a:rPr lang="cs-CZ" dirty="0" smtClean="0"/>
              <a:t>)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 smtClean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smtClean="0"/>
              <a:t>Apollon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 smtClean="0"/>
          </a:p>
          <a:p>
            <a:pPr marL="624078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smtClean="0"/>
              <a:t>Hermes</a:t>
            </a: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dirty="0" smtClean="0">
                <a:effectLst/>
              </a:rPr>
              <a:t/>
            </a:r>
            <a:br>
              <a:rPr lang="cs-CZ" i="1" dirty="0" smtClean="0">
                <a:effectLst/>
              </a:rPr>
            </a:br>
            <a:r>
              <a:rPr lang="cs-CZ" i="1" dirty="0" smtClean="0">
                <a:effectLst/>
              </a:rPr>
              <a:t/>
            </a:r>
            <a:br>
              <a:rPr lang="cs-CZ" i="1" dirty="0" smtClean="0">
                <a:effectLst/>
              </a:rPr>
            </a:br>
            <a:r>
              <a:rPr lang="cs-CZ" i="1" dirty="0" smtClean="0">
                <a:solidFill>
                  <a:schemeClr val="accent2"/>
                </a:solidFill>
                <a:effectLst/>
              </a:rPr>
              <a:t>1. </a:t>
            </a:r>
            <a:r>
              <a:rPr lang="cs-CZ" i="1" dirty="0" smtClean="0">
                <a:solidFill>
                  <a:schemeClr val="accent2"/>
                </a:solidFill>
              </a:rPr>
              <a:t>orel</a:t>
            </a:r>
            <a:r>
              <a:rPr lang="cs-CZ" dirty="0">
                <a:solidFill>
                  <a:schemeClr val="accent2"/>
                </a:solidFill>
              </a:rPr>
              <a:t/>
            </a:r>
            <a:br>
              <a:rPr lang="cs-CZ" dirty="0">
                <a:solidFill>
                  <a:schemeClr val="accent2"/>
                </a:solidFill>
              </a:rPr>
            </a:br>
            <a:r>
              <a:rPr lang="cs-CZ" dirty="0" smtClean="0">
                <a:solidFill>
                  <a:schemeClr val="accent2"/>
                </a:solidFill>
                <a:effectLst/>
              </a:rPr>
              <a:t/>
            </a:r>
            <a:br>
              <a:rPr lang="cs-CZ" dirty="0" smtClean="0">
                <a:solidFill>
                  <a:schemeClr val="accent2"/>
                </a:solidFill>
                <a:effectLst/>
              </a:rPr>
            </a:b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11" name="Picture 2" descr="C:\Users\Romana\AppData\Local\Microsoft\Windows\Temporary Internet Files\Content.IE5\MI6CYKT7\MC90039707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812522"/>
            <a:ext cx="1926286" cy="19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2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ál 5"/>
          <p:cNvSpPr/>
          <p:nvPr/>
        </p:nvSpPr>
        <p:spPr>
          <a:xfrm>
            <a:off x="162058" y="3653408"/>
            <a:ext cx="936104" cy="864096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00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179512" y="2636912"/>
            <a:ext cx="936104" cy="864096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cs-CZ" dirty="0" smtClean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err="1" smtClean="0"/>
              <a:t>Afrodite</a:t>
            </a:r>
            <a:endParaRPr lang="cs-CZ" dirty="0" smtClean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err="1" smtClean="0"/>
              <a:t>Athena</a:t>
            </a:r>
            <a:endParaRPr lang="cs-CZ" dirty="0" smtClean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/>
              <a:t>Minerva</a:t>
            </a:r>
          </a:p>
          <a:p>
            <a:pPr marL="109728" lvl="0" indent="0">
              <a:buClr>
                <a:srgbClr val="FF0000"/>
              </a:buClr>
              <a:buSzPct val="100000"/>
              <a:buNone/>
            </a:pPr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i="1" dirty="0" smtClean="0">
                <a:effectLst/>
              </a:rPr>
              <a:t/>
            </a:r>
            <a:br>
              <a:rPr lang="cs-CZ" i="1" dirty="0" smtClean="0">
                <a:effectLst/>
              </a:rPr>
            </a:br>
            <a:r>
              <a:rPr lang="cs-CZ" i="1" dirty="0" smtClean="0">
                <a:effectLst/>
              </a:rPr>
              <a:t/>
            </a:r>
            <a:br>
              <a:rPr lang="cs-CZ" i="1" dirty="0" smtClean="0">
                <a:effectLst/>
              </a:rPr>
            </a:br>
            <a:r>
              <a:rPr lang="cs-CZ" i="1" dirty="0" smtClean="0">
                <a:solidFill>
                  <a:schemeClr val="accent2"/>
                </a:solidFill>
                <a:effectLst/>
              </a:rPr>
              <a:t>2. </a:t>
            </a:r>
            <a:r>
              <a:rPr lang="cs-CZ" i="1" dirty="0">
                <a:solidFill>
                  <a:schemeClr val="accent2"/>
                </a:solidFill>
                <a:effectLst/>
              </a:rPr>
              <a:t>sova</a:t>
            </a:r>
            <a:br>
              <a:rPr lang="cs-CZ" i="1" dirty="0">
                <a:solidFill>
                  <a:schemeClr val="accent2"/>
                </a:solidFill>
                <a:effectLst/>
              </a:rPr>
            </a:br>
            <a:r>
              <a:rPr lang="cs-CZ" dirty="0" smtClean="0">
                <a:solidFill>
                  <a:schemeClr val="accent2"/>
                </a:solidFill>
                <a:effectLst/>
              </a:rPr>
              <a:t/>
            </a:r>
            <a:br>
              <a:rPr lang="cs-CZ" dirty="0" smtClean="0">
                <a:solidFill>
                  <a:schemeClr val="accent2"/>
                </a:solidFill>
                <a:effectLst/>
              </a:rPr>
            </a:b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11" name="Picture 2" descr="C:\Users\Romana\AppData\Local\Microsoft\Windows\Temporary Internet Files\Content.IE5\MI6CYKT7\MC90039707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812522"/>
            <a:ext cx="1926286" cy="19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798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75</TotalTime>
  <Words>191</Words>
  <Application>Microsoft Office PowerPoint</Application>
  <PresentationFormat>Předvádění na obrazovce (4:3)</PresentationFormat>
  <Paragraphs>112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Shluk</vt:lpstr>
      <vt:lpstr>Mytologie</vt:lpstr>
      <vt:lpstr>Úvod</vt:lpstr>
      <vt:lpstr>Prezentace aplikace PowerPoint</vt:lpstr>
      <vt:lpstr>Prezentace aplikace PowerPoint</vt:lpstr>
      <vt:lpstr>Prezentace aplikace PowerPoint</vt:lpstr>
      <vt:lpstr> Atributy bohů </vt:lpstr>
      <vt:lpstr>Úkol č. 2</vt:lpstr>
      <vt:lpstr>  1. orel  </vt:lpstr>
      <vt:lpstr>  2. sova  </vt:lpstr>
      <vt:lpstr>  3. had  </vt:lpstr>
      <vt:lpstr>  4. páv  </vt:lpstr>
      <vt:lpstr>  5. vlaštovka  </vt:lpstr>
      <vt:lpstr>  6. trojzubec  </vt:lpstr>
      <vt:lpstr>  7. kerberos  </vt:lpstr>
      <vt:lpstr>  8. laň  </vt:lpstr>
      <vt:lpstr>  9. sup  </vt:lpstr>
      <vt:lpstr>Prezentace aplikace PowerPoint</vt:lpstr>
      <vt:lpstr>Úkol č. 3</vt:lpstr>
      <vt:lpstr>Prezentace aplikace PowerPoint</vt:lpstr>
      <vt:lpstr>Použité 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Verba −konjugace</dc:title>
  <dc:creator>Romana</dc:creator>
  <cp:lastModifiedBy>Romana</cp:lastModifiedBy>
  <cp:revision>18</cp:revision>
  <dcterms:created xsi:type="dcterms:W3CDTF">2013-04-15T18:52:26Z</dcterms:created>
  <dcterms:modified xsi:type="dcterms:W3CDTF">2014-02-16T15:59:13Z</dcterms:modified>
</cp:coreProperties>
</file>