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8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69" r:id="rId21"/>
    <p:sldId id="26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Substantiva </a:t>
            </a:r>
            <a:r>
              <a:rPr lang="cs-CZ" b="1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−</a:t>
            </a:r>
            <a:r>
              <a:rPr lang="cs-CZ" b="1" dirty="0" smtClean="0">
                <a:solidFill>
                  <a:schemeClr val="accent2"/>
                </a:solidFill>
              </a:rPr>
              <a:t> deklinace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smtClean="0"/>
              <a:t>Březen </a:t>
            </a:r>
            <a:r>
              <a:rPr lang="cs-CZ" dirty="0"/>
              <a:t>2013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43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0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15740"/>
              </p:ext>
            </p:extLst>
          </p:nvPr>
        </p:nvGraphicFramePr>
        <p:xfrm>
          <a:off x="539552" y="476672"/>
          <a:ext cx="8208913" cy="5688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3683"/>
                <a:gridCol w="1405272"/>
                <a:gridCol w="1395550"/>
                <a:gridCol w="1408808"/>
                <a:gridCol w="1332800"/>
                <a:gridCol w="1332800"/>
              </a:tblGrid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dat. sg.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ak. sg.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abl. sg.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dat. pl.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ak. pl.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vita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vir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verbum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sol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animal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manus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genu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fides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229600" cy="114300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  <a:effectLst/>
              </a:rPr>
              <a:t>v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ita, </a:t>
            </a:r>
            <a:r>
              <a:rPr lang="cs-CZ" dirty="0" err="1" smtClean="0">
                <a:solidFill>
                  <a:schemeClr val="accent2"/>
                </a:solidFill>
                <a:effectLst/>
              </a:rPr>
              <a:t>ae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, f.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Nejprve si určete deklinaci, přeložte.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</a:t>
            </a:r>
            <a:r>
              <a:rPr lang="cs-CZ" dirty="0" smtClean="0"/>
              <a:t>této deklinaci </a:t>
            </a:r>
            <a:r>
              <a:rPr lang="cs-CZ" dirty="0"/>
              <a:t>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vitae</a:t>
            </a: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vitam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vita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vitis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vitas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03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vir, i, m.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Nejprve si určete deklinaci, přeložte.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této deklinaci 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vir</a:t>
            </a: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v</a:t>
            </a:r>
            <a:r>
              <a:rPr lang="cs-CZ" b="1" dirty="0" err="1" smtClean="0">
                <a:solidFill>
                  <a:srgbClr val="FF0000"/>
                </a:solidFill>
              </a:rPr>
              <a:t>irum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viro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viris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viros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1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verbum, i, n.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Nejprve si určete deklinaci, přeložte.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této deklinaci 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verbo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verbum</a:t>
            </a:r>
          </a:p>
          <a:p>
            <a:pPr marL="109728" indent="0">
              <a:spcBef>
                <a:spcPts val="400"/>
              </a:spcBef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verbo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verbis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verba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52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sol, </a:t>
            </a:r>
            <a:r>
              <a:rPr lang="cs-CZ" dirty="0" err="1" smtClean="0">
                <a:solidFill>
                  <a:schemeClr val="accent2"/>
                </a:solidFill>
                <a:effectLst/>
              </a:rPr>
              <a:t>is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, m.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Nejprve si určete deklinaci, přeložte.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této deklinaci 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soli</a:t>
            </a: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solem</a:t>
            </a:r>
          </a:p>
          <a:p>
            <a:pPr marL="109728" indent="0">
              <a:spcBef>
                <a:spcPts val="400"/>
              </a:spcBef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sole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solibus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soles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66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animal, </a:t>
            </a:r>
            <a:r>
              <a:rPr lang="cs-CZ" dirty="0" err="1" smtClean="0">
                <a:solidFill>
                  <a:schemeClr val="accent2"/>
                </a:solidFill>
                <a:effectLst/>
              </a:rPr>
              <a:t>is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, n.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Nejprve si určete deklinaci, přeložte.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této deklinaci 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animali</a:t>
            </a: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animal</a:t>
            </a:r>
          </a:p>
          <a:p>
            <a:pPr marL="109728" indent="0">
              <a:spcBef>
                <a:spcPts val="400"/>
              </a:spcBef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animali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animalibus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animalia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90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manus, </a:t>
            </a:r>
            <a:r>
              <a:rPr lang="cs-CZ" dirty="0" err="1" smtClean="0">
                <a:solidFill>
                  <a:schemeClr val="accent2"/>
                </a:solidFill>
                <a:effectLst/>
              </a:rPr>
              <a:t>us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, f.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Nejprve si určete deklinaci, přeložte.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této deklinaci 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manui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manum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manu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manibus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manus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21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genu, </a:t>
            </a:r>
            <a:r>
              <a:rPr lang="cs-CZ" dirty="0" err="1" smtClean="0">
                <a:solidFill>
                  <a:schemeClr val="accent2"/>
                </a:solidFill>
                <a:effectLst/>
              </a:rPr>
              <a:t>us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, n.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Nejprve si určete deklinaci, přeložte.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této deklinaci 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genu</a:t>
            </a: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genu</a:t>
            </a:r>
          </a:p>
          <a:p>
            <a:pPr marL="109728" indent="0">
              <a:spcBef>
                <a:spcPts val="400"/>
              </a:spcBef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genu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genibus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genua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53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fides, </a:t>
            </a:r>
            <a:r>
              <a:rPr lang="cs-CZ" dirty="0" err="1" smtClean="0">
                <a:solidFill>
                  <a:schemeClr val="accent2"/>
                </a:solidFill>
                <a:effectLst/>
              </a:rPr>
              <a:t>ei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, f.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Nejprve si určete deklinaci, přeložte.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Které pády se v této deklinaci shodují?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/>
              <a:t>dat.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ak.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abl. sg</a:t>
            </a:r>
            <a:r>
              <a:rPr lang="cs-CZ" b="1" dirty="0" smtClean="0"/>
              <a:t>.</a:t>
            </a:r>
          </a:p>
          <a:p>
            <a:endParaRPr lang="cs-CZ" b="1" dirty="0" smtClean="0"/>
          </a:p>
          <a:p>
            <a:r>
              <a:rPr lang="cs-CZ" b="1" dirty="0"/>
              <a:t>dat. pl</a:t>
            </a:r>
            <a:r>
              <a:rPr lang="cs-CZ" b="1" dirty="0" smtClean="0"/>
              <a:t>.</a:t>
            </a:r>
          </a:p>
          <a:p>
            <a:pPr marL="109728" indent="0">
              <a:buNone/>
            </a:pPr>
            <a:endParaRPr lang="cs-CZ" b="1" dirty="0" smtClean="0"/>
          </a:p>
          <a:p>
            <a:r>
              <a:rPr lang="cs-CZ" b="1" dirty="0"/>
              <a:t>ak. pl.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fidei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fidem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fide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fidebus</a:t>
            </a:r>
          </a:p>
          <a:p>
            <a:pPr>
              <a:spcBef>
                <a:spcPts val="40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fides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8084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78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4242"/>
            <a:ext cx="8229600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</a:rPr>
              <a:t>Řešení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40024"/>
              </p:ext>
            </p:extLst>
          </p:nvPr>
        </p:nvGraphicFramePr>
        <p:xfrm>
          <a:off x="683568" y="1124744"/>
          <a:ext cx="8208912" cy="5117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3683"/>
                <a:gridCol w="1405272"/>
                <a:gridCol w="1395551"/>
                <a:gridCol w="1408808"/>
                <a:gridCol w="1332799"/>
                <a:gridCol w="1332799"/>
              </a:tblGrid>
              <a:tr h="55206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dat. sg.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ak. sg.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abl. sg.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dat. pl.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ak. pl.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vita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vitae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vitam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vita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vitis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vitas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vir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viro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virum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viro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viris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viros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verbum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verbo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verbum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verbo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verbis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verba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sol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soli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solem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sole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solibus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soles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animal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animali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animal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animali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animalibus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animalia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manus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manui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manum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manu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manibus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manus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genu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genu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genu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genu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genibus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genua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fides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fidei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fidem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fide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fidebus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fides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20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odstatné jméno</a:t>
            </a:r>
          </a:p>
          <a:p>
            <a:r>
              <a:rPr lang="cs-CZ" dirty="0" smtClean="0"/>
              <a:t>skloňování = </a:t>
            </a:r>
            <a:r>
              <a:rPr lang="cs-CZ" dirty="0" smtClean="0">
                <a:solidFill>
                  <a:srgbClr val="FF0000"/>
                </a:solidFill>
              </a:rPr>
              <a:t>deklinace</a:t>
            </a:r>
            <a:r>
              <a:rPr lang="cs-CZ" dirty="0"/>
              <a:t> </a:t>
            </a:r>
            <a:r>
              <a:rPr lang="cs-CZ" dirty="0" smtClean="0"/>
              <a:t>(declinatio)</a:t>
            </a:r>
          </a:p>
          <a:p>
            <a:r>
              <a:rPr lang="cs-CZ" dirty="0" smtClean="0"/>
              <a:t>mužský rod = maskulinum (</a:t>
            </a:r>
            <a:r>
              <a:rPr lang="cs-CZ" dirty="0" smtClean="0">
                <a:solidFill>
                  <a:srgbClr val="FF0000"/>
                </a:solidFill>
              </a:rPr>
              <a:t>m.</a:t>
            </a:r>
            <a:r>
              <a:rPr lang="cs-CZ" dirty="0" smtClean="0"/>
              <a:t>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ženský rod = femininum (</a:t>
            </a:r>
            <a:r>
              <a:rPr lang="cs-CZ" dirty="0" smtClean="0">
                <a:solidFill>
                  <a:srgbClr val="FF0000"/>
                </a:solidFill>
              </a:rPr>
              <a:t>f.</a:t>
            </a:r>
            <a:r>
              <a:rPr lang="cs-CZ" dirty="0" smtClean="0"/>
              <a:t>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střední rod = neutrum (</a:t>
            </a:r>
            <a:r>
              <a:rPr lang="cs-CZ" dirty="0" smtClean="0">
                <a:solidFill>
                  <a:srgbClr val="FF0000"/>
                </a:solidFill>
              </a:rPr>
              <a:t>n.</a:t>
            </a:r>
            <a:r>
              <a:rPr lang="cs-CZ" dirty="0" smtClean="0"/>
              <a:t>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jednotné číslo = singulár (</a:t>
            </a:r>
            <a:r>
              <a:rPr lang="cs-CZ" dirty="0" smtClean="0">
                <a:solidFill>
                  <a:srgbClr val="FF0000"/>
                </a:solidFill>
              </a:rPr>
              <a:t>sg.</a:t>
            </a:r>
            <a:r>
              <a:rPr lang="cs-CZ" dirty="0" smtClean="0"/>
              <a:t>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množné číslo = plurál (</a:t>
            </a:r>
            <a:r>
              <a:rPr lang="cs-CZ" dirty="0" smtClean="0">
                <a:solidFill>
                  <a:srgbClr val="FF0000"/>
                </a:solidFill>
              </a:rPr>
              <a:t>pl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Nomen substantivum </a:t>
            </a:r>
            <a:r>
              <a:rPr lang="cs-CZ" dirty="0" smtClean="0">
                <a:solidFill>
                  <a:schemeClr val="accent2"/>
                </a:solidFill>
                <a:cs typeface="Times New Roman"/>
              </a:rPr>
              <a:t>− opakování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0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611560" y="1412776"/>
            <a:ext cx="7772400" cy="2190428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3600" dirty="0" smtClean="0">
                <a:effectLst/>
              </a:rPr>
              <a:t/>
            </a:r>
            <a:br>
              <a:rPr lang="cs-CZ" sz="3600" dirty="0" smtClean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3600" dirty="0" smtClean="0">
                <a:solidFill>
                  <a:schemeClr val="accent2"/>
                </a:solidFill>
                <a:effectLst/>
              </a:rPr>
              <a:t>Vyhledejte </a:t>
            </a:r>
            <a:r>
              <a:rPr lang="cs-CZ" sz="3600" dirty="0">
                <a:solidFill>
                  <a:schemeClr val="accent2"/>
                </a:solidFill>
                <a:effectLst/>
              </a:rPr>
              <a:t>ve slovníku příklady dalších substantiv z jednotlivých deklinací (</a:t>
            </a:r>
            <a:r>
              <a:rPr lang="cs-CZ" sz="3600" dirty="0" smtClean="0">
                <a:solidFill>
                  <a:schemeClr val="accent2"/>
                </a:solidFill>
                <a:effectLst/>
              </a:rPr>
              <a:t>skloňujte, doplňte vhodným adjektivem).</a:t>
            </a:r>
            <a:r>
              <a:rPr lang="cs-CZ" sz="3600" dirty="0">
                <a:solidFill>
                  <a:schemeClr val="accent2"/>
                </a:solidFill>
                <a:effectLst/>
              </a:rPr>
              <a:t/>
            </a:r>
            <a:br>
              <a:rPr lang="cs-CZ" sz="3600" dirty="0">
                <a:solidFill>
                  <a:schemeClr val="accent2"/>
                </a:solidFill>
                <a:effectLst/>
              </a:rPr>
            </a:b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pic>
        <p:nvPicPr>
          <p:cNvPr id="6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020" y="530120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8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628" indent="-342900">
              <a:buFont typeface="+mj-lt"/>
              <a:buAutoNum type="arabicPeriod"/>
            </a:pPr>
            <a:r>
              <a:rPr lang="cs-CZ" sz="1600" dirty="0"/>
              <a:t>PIHLÍK, Petr. </a:t>
            </a:r>
            <a:r>
              <a:rPr lang="cs-CZ" sz="1600" i="1" dirty="0"/>
              <a:t>Latinská gramatika</a:t>
            </a:r>
            <a:r>
              <a:rPr lang="cs-CZ" sz="1600" dirty="0"/>
              <a:t>. 1. vyd. Plzeň: Veset, 1992, 113 s. ISBN neuvedeno.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/>
              <a:t>SEINEROVÁ, Vlasta. </a:t>
            </a:r>
            <a:r>
              <a:rPr lang="cs-CZ" sz="1600" i="1" dirty="0"/>
              <a:t>Latina pro střední školy, především gymnázia</a:t>
            </a:r>
            <a:r>
              <a:rPr lang="cs-CZ" sz="1600" dirty="0"/>
              <a:t>. Vyd. 2. Praha: Fortuna, 2000-2001, 2 sv. ISBN </a:t>
            </a:r>
            <a:r>
              <a:rPr lang="cs-CZ" sz="1600" dirty="0" smtClean="0"/>
              <a:t>80-7168-786-32.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/>
              <a:t>ŠPAŇÁR, Július a Emanuel KETTNER. </a:t>
            </a:r>
            <a:r>
              <a:rPr lang="cs-CZ" sz="1600" i="1" dirty="0"/>
              <a:t>Latina pro I. - III. ročník středních všeobecně vzdělávacích škol</a:t>
            </a:r>
            <a:r>
              <a:rPr lang="cs-CZ" sz="1600" dirty="0"/>
              <a:t>. 1. vyd. Překlad Jiří Pech. Praha: Státní pedagogické nakladatelství, 1966, 457 s., </a:t>
            </a:r>
            <a:r>
              <a:rPr lang="cs-CZ" sz="1600" dirty="0" err="1"/>
              <a:t>příl</a:t>
            </a:r>
            <a:r>
              <a:rPr lang="cs-CZ" sz="1600" dirty="0"/>
              <a:t>. Učebnice pro školy II. cyklu. ISBN neuvedeno</a:t>
            </a:r>
            <a:r>
              <a:rPr lang="cs-CZ" sz="1600" dirty="0" smtClean="0"/>
              <a:t>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V latině je šest pádů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ablativ zastupuje lokál a instrumentál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</a:t>
            </a:r>
            <a:r>
              <a:rPr lang="cs-CZ" dirty="0" smtClean="0"/>
              <a:t> substantiv se učíme nom. sg., gen. </a:t>
            </a:r>
            <a:r>
              <a:rPr lang="cs-CZ" dirty="0"/>
              <a:t>s</a:t>
            </a:r>
            <a:r>
              <a:rPr lang="cs-CZ" dirty="0" smtClean="0"/>
              <a:t>g. a rod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566928" indent="-457200">
              <a:buFont typeface="+mj-lt"/>
              <a:buAutoNum type="arabicPeriod"/>
            </a:pPr>
            <a:r>
              <a:rPr lang="cs-CZ" dirty="0" smtClean="0"/>
              <a:t>casus nominativus</a:t>
            </a:r>
          </a:p>
          <a:p>
            <a:pPr marL="566928" indent="-457200">
              <a:buFont typeface="+mj-lt"/>
              <a:buAutoNum type="arabicPeriod"/>
            </a:pPr>
            <a:r>
              <a:rPr lang="cs-CZ" dirty="0" smtClean="0"/>
              <a:t>casus genitivus</a:t>
            </a:r>
          </a:p>
          <a:p>
            <a:pPr marL="566928" indent="-457200">
              <a:buFont typeface="+mj-lt"/>
              <a:buAutoNum type="arabicPeriod"/>
            </a:pPr>
            <a:r>
              <a:rPr lang="cs-CZ" dirty="0"/>
              <a:t>c</a:t>
            </a:r>
            <a:r>
              <a:rPr lang="cs-CZ" dirty="0" smtClean="0"/>
              <a:t>asus </a:t>
            </a:r>
            <a:r>
              <a:rPr lang="cs-CZ" dirty="0" err="1" smtClean="0"/>
              <a:t>dativus</a:t>
            </a:r>
            <a:endParaRPr lang="cs-CZ" dirty="0" smtClean="0"/>
          </a:p>
          <a:p>
            <a:pPr marL="566928" indent="-457200">
              <a:buFont typeface="+mj-lt"/>
              <a:buAutoNum type="arabicPeriod"/>
            </a:pPr>
            <a:r>
              <a:rPr lang="cs-CZ" dirty="0"/>
              <a:t>c</a:t>
            </a:r>
            <a:r>
              <a:rPr lang="cs-CZ" dirty="0" smtClean="0"/>
              <a:t>asus </a:t>
            </a:r>
            <a:r>
              <a:rPr lang="cs-CZ" dirty="0" err="1" smtClean="0"/>
              <a:t>accusativus</a:t>
            </a:r>
            <a:endParaRPr lang="cs-CZ" dirty="0" smtClean="0"/>
          </a:p>
          <a:p>
            <a:pPr marL="566928" indent="-457200">
              <a:buFont typeface="+mj-lt"/>
              <a:buAutoNum type="arabicPeriod"/>
            </a:pPr>
            <a:r>
              <a:rPr lang="cs-CZ" dirty="0"/>
              <a:t>c</a:t>
            </a:r>
            <a:r>
              <a:rPr lang="cs-CZ" dirty="0" smtClean="0"/>
              <a:t>asus </a:t>
            </a:r>
            <a:r>
              <a:rPr lang="cs-CZ" dirty="0" err="1" smtClean="0"/>
              <a:t>vocativus</a:t>
            </a:r>
            <a:endParaRPr lang="cs-CZ" dirty="0" smtClean="0"/>
          </a:p>
          <a:p>
            <a:pPr marL="566928" indent="-457200">
              <a:buFont typeface="+mj-lt"/>
              <a:buAutoNum type="arabicPeriod"/>
            </a:pPr>
            <a:r>
              <a:rPr lang="cs-CZ" dirty="0"/>
              <a:t>c</a:t>
            </a:r>
            <a:r>
              <a:rPr lang="cs-CZ" dirty="0" smtClean="0"/>
              <a:t>asus </a:t>
            </a:r>
            <a:r>
              <a:rPr lang="cs-CZ" dirty="0" err="1" smtClean="0"/>
              <a:t>ablativus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cs-CZ" dirty="0" smtClean="0"/>
              <a:t>nominativ (nom.)</a:t>
            </a:r>
          </a:p>
          <a:p>
            <a:pPr>
              <a:spcBef>
                <a:spcPts val="400"/>
              </a:spcBef>
            </a:pPr>
            <a:r>
              <a:rPr lang="cs-CZ" dirty="0" smtClean="0"/>
              <a:t>genitiv (gen.)</a:t>
            </a:r>
          </a:p>
          <a:p>
            <a:pPr>
              <a:spcBef>
                <a:spcPts val="400"/>
              </a:spcBef>
            </a:pPr>
            <a:r>
              <a:rPr lang="cs-CZ" dirty="0"/>
              <a:t>d</a:t>
            </a:r>
            <a:r>
              <a:rPr lang="cs-CZ" dirty="0" smtClean="0"/>
              <a:t>ativ (dat.)</a:t>
            </a:r>
          </a:p>
          <a:p>
            <a:pPr>
              <a:spcBef>
                <a:spcPts val="400"/>
              </a:spcBef>
            </a:pPr>
            <a:r>
              <a:rPr lang="cs-CZ" dirty="0"/>
              <a:t>a</a:t>
            </a:r>
            <a:r>
              <a:rPr lang="cs-CZ" dirty="0" smtClean="0"/>
              <a:t>kuzativ (ak.)</a:t>
            </a:r>
          </a:p>
          <a:p>
            <a:pPr>
              <a:spcBef>
                <a:spcPts val="400"/>
              </a:spcBef>
            </a:pPr>
            <a:r>
              <a:rPr lang="cs-CZ" dirty="0"/>
              <a:t>v</a:t>
            </a:r>
            <a:r>
              <a:rPr lang="cs-CZ" dirty="0" smtClean="0"/>
              <a:t>okativ (</a:t>
            </a:r>
            <a:r>
              <a:rPr lang="cs-CZ" dirty="0" err="1" smtClean="0"/>
              <a:t>vok</a:t>
            </a:r>
            <a:r>
              <a:rPr lang="cs-CZ" dirty="0" smtClean="0"/>
              <a:t>.)</a:t>
            </a:r>
          </a:p>
          <a:p>
            <a:pPr>
              <a:spcBef>
                <a:spcPts val="400"/>
              </a:spcBef>
            </a:pPr>
            <a:r>
              <a:rPr lang="cs-CZ" dirty="0"/>
              <a:t>a</a:t>
            </a:r>
            <a:r>
              <a:rPr lang="cs-CZ" dirty="0" smtClean="0"/>
              <a:t>blativ (abl.)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12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skloňování substantiv připínáme ke kmeni přípony, kterými se vyjadřuje určitý pád a </a:t>
            </a:r>
            <a:r>
              <a:rPr lang="cs-CZ" dirty="0" smtClean="0"/>
              <a:t>číslo.</a:t>
            </a:r>
          </a:p>
          <a:p>
            <a:r>
              <a:rPr lang="cs-CZ" dirty="0" smtClean="0"/>
              <a:t>Podle </a:t>
            </a:r>
            <a:r>
              <a:rPr lang="cs-CZ" dirty="0"/>
              <a:t>toho, jakou hláskou je kmen zakončen, dělíme kmeny podstatných jmen na samohláskové a </a:t>
            </a:r>
            <a:r>
              <a:rPr lang="cs-CZ" dirty="0" smtClean="0"/>
              <a:t>souhláskové.</a:t>
            </a:r>
          </a:p>
          <a:p>
            <a:r>
              <a:rPr lang="cs-CZ" dirty="0" smtClean="0"/>
              <a:t>Rozličným </a:t>
            </a:r>
            <a:r>
              <a:rPr lang="cs-CZ" dirty="0"/>
              <a:t>splynutím pádových přípon s kmenovou samohláskou a jinými změnami vzniklo v latině 5 deklinací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Flexe jmenná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99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1., 2. a 5. deklinace dostaneme odepnutím přípony –rum </a:t>
            </a:r>
            <a:r>
              <a:rPr lang="cs-CZ" dirty="0"/>
              <a:t>v gen. pl. </a:t>
            </a:r>
            <a:endParaRPr lang="cs-CZ" dirty="0" smtClean="0"/>
          </a:p>
          <a:p>
            <a:r>
              <a:rPr lang="cs-CZ" dirty="0"/>
              <a:t>u </a:t>
            </a:r>
            <a:r>
              <a:rPr lang="cs-CZ" dirty="0" smtClean="0"/>
              <a:t>3. </a:t>
            </a:r>
            <a:r>
              <a:rPr lang="cs-CZ" dirty="0"/>
              <a:t>a </a:t>
            </a:r>
            <a:r>
              <a:rPr lang="cs-CZ" dirty="0" smtClean="0"/>
              <a:t>4. </a:t>
            </a:r>
            <a:r>
              <a:rPr lang="cs-CZ" dirty="0"/>
              <a:t>deklinace dostaneme odepnutím přípony </a:t>
            </a:r>
            <a:r>
              <a:rPr lang="cs-CZ" dirty="0" smtClean="0"/>
              <a:t>–um </a:t>
            </a:r>
            <a:r>
              <a:rPr lang="cs-CZ" dirty="0"/>
              <a:t>v gen. pl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Kmen substantiva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25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1613"/>
              </p:ext>
            </p:extLst>
          </p:nvPr>
        </p:nvGraphicFramePr>
        <p:xfrm>
          <a:off x="395536" y="836712"/>
          <a:ext cx="8229600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deklinace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kmen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vzor (gen. sg.)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I.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-a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feminae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II.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-o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servi, pueri, exempli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III.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-i, </a:t>
                      </a:r>
                      <a:r>
                        <a:rPr lang="cs-CZ" sz="2800" dirty="0" smtClean="0">
                          <a:effectLst/>
                        </a:rPr>
                        <a:t>souhláskový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victoris, civis, nominis, maris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IV.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-u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exercitus, cornus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V.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-e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rei, diei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055" y="5589240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4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Zařazujte </a:t>
            </a:r>
            <a:r>
              <a:rPr lang="cs-CZ" dirty="0">
                <a:solidFill>
                  <a:schemeClr val="accent2"/>
                </a:solidFill>
                <a:effectLst/>
              </a:rPr>
              <a:t>substantiva do 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deklinací. 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5085184"/>
            <a:ext cx="4040188" cy="1087016"/>
          </a:xfrm>
        </p:spPr>
        <p:txBody>
          <a:bodyPr>
            <a:normAutofit/>
          </a:bodyPr>
          <a:lstStyle/>
          <a:p>
            <a:pPr lvl="0"/>
            <a:r>
              <a:rPr lang="cs-CZ" sz="1900" dirty="0"/>
              <a:t>Čísla deklinace zapište za </a:t>
            </a:r>
            <a:r>
              <a:rPr lang="cs-CZ" sz="1900" dirty="0" smtClean="0"/>
              <a:t>substantivum, </a:t>
            </a:r>
            <a:r>
              <a:rPr lang="cs-CZ" sz="2000" dirty="0" smtClean="0"/>
              <a:t>přeložte.</a:t>
            </a:r>
            <a:r>
              <a:rPr lang="cs-CZ" sz="1900" dirty="0" smtClean="0"/>
              <a:t> </a:t>
            </a:r>
            <a:endParaRPr lang="cs-CZ" sz="19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>
          <a:xfrm>
            <a:off x="4645026" y="5085184"/>
            <a:ext cx="4041775" cy="1087016"/>
          </a:xfrm>
        </p:spPr>
        <p:txBody>
          <a:bodyPr>
            <a:normAutofit/>
          </a:bodyPr>
          <a:lstStyle/>
          <a:p>
            <a:pPr lvl="0"/>
            <a:r>
              <a:rPr lang="cs-CZ" sz="1900" dirty="0"/>
              <a:t>Rozhodněte, zda v </a:t>
            </a:r>
            <a:r>
              <a:rPr lang="cs-CZ" sz="1900" dirty="0" smtClean="0"/>
              <a:t>genitivu plurálu </a:t>
            </a:r>
            <a:r>
              <a:rPr lang="cs-CZ" sz="1900" dirty="0"/>
              <a:t>budou koncovky -</a:t>
            </a:r>
            <a:r>
              <a:rPr lang="cs-CZ" sz="1900" dirty="0" err="1"/>
              <a:t>arum</a:t>
            </a:r>
            <a:r>
              <a:rPr lang="cs-CZ" sz="1900" dirty="0"/>
              <a:t>, -</a:t>
            </a:r>
            <a:r>
              <a:rPr lang="cs-CZ" sz="1900" dirty="0" err="1"/>
              <a:t>orum</a:t>
            </a:r>
            <a:r>
              <a:rPr lang="cs-CZ" sz="1900" dirty="0"/>
              <a:t>, -um nebo -</a:t>
            </a:r>
            <a:r>
              <a:rPr lang="cs-CZ" sz="1900" dirty="0" err="1"/>
              <a:t>ium</a:t>
            </a:r>
            <a:r>
              <a:rPr lang="cs-CZ" sz="1900" dirty="0" smtClean="0"/>
              <a:t>.</a:t>
            </a:r>
            <a:endParaRPr lang="cs-CZ" sz="19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verbum, i, n</a:t>
            </a:r>
            <a:r>
              <a:rPr lang="cs-CZ" dirty="0" smtClean="0"/>
              <a:t>.</a:t>
            </a:r>
          </a:p>
          <a:p>
            <a:r>
              <a:rPr lang="cs-CZ" dirty="0"/>
              <a:t>mater, </a:t>
            </a:r>
            <a:r>
              <a:rPr lang="cs-CZ" dirty="0" err="1"/>
              <a:t>tris</a:t>
            </a:r>
            <a:r>
              <a:rPr lang="cs-CZ" dirty="0"/>
              <a:t>, f</a:t>
            </a:r>
            <a:r>
              <a:rPr lang="cs-CZ" dirty="0" smtClean="0"/>
              <a:t>.</a:t>
            </a:r>
          </a:p>
          <a:p>
            <a:r>
              <a:rPr lang="cs-CZ" dirty="0" err="1"/>
              <a:t>equus</a:t>
            </a:r>
            <a:r>
              <a:rPr lang="cs-CZ" dirty="0"/>
              <a:t>, i, m</a:t>
            </a:r>
            <a:r>
              <a:rPr lang="cs-CZ" dirty="0" smtClean="0"/>
              <a:t>.</a:t>
            </a:r>
          </a:p>
          <a:p>
            <a:r>
              <a:rPr lang="cs-CZ" dirty="0"/>
              <a:t>vir, i, m</a:t>
            </a:r>
            <a:r>
              <a:rPr lang="cs-CZ" dirty="0" smtClean="0"/>
              <a:t>.</a:t>
            </a:r>
          </a:p>
          <a:p>
            <a:r>
              <a:rPr lang="cs-CZ" dirty="0"/>
              <a:t>honor, </a:t>
            </a:r>
            <a:r>
              <a:rPr lang="cs-CZ" dirty="0" err="1"/>
              <a:t>oris</a:t>
            </a:r>
            <a:r>
              <a:rPr lang="cs-CZ" dirty="0"/>
              <a:t>, m</a:t>
            </a:r>
            <a:r>
              <a:rPr lang="cs-CZ" dirty="0" smtClean="0"/>
              <a:t>.</a:t>
            </a:r>
          </a:p>
          <a:p>
            <a:r>
              <a:rPr lang="cs-CZ" dirty="0"/>
              <a:t>vita, </a:t>
            </a:r>
            <a:r>
              <a:rPr lang="cs-CZ" dirty="0" err="1"/>
              <a:t>ae</a:t>
            </a:r>
            <a:r>
              <a:rPr lang="cs-CZ" dirty="0"/>
              <a:t>, f</a:t>
            </a:r>
            <a:r>
              <a:rPr lang="cs-CZ" dirty="0" smtClean="0"/>
              <a:t>.</a:t>
            </a:r>
          </a:p>
          <a:p>
            <a:r>
              <a:rPr lang="cs-CZ" dirty="0" err="1"/>
              <a:t>metus</a:t>
            </a:r>
            <a:r>
              <a:rPr lang="cs-CZ" dirty="0"/>
              <a:t>, </a:t>
            </a:r>
            <a:r>
              <a:rPr lang="cs-CZ" dirty="0" err="1"/>
              <a:t>us</a:t>
            </a:r>
            <a:r>
              <a:rPr lang="cs-CZ" dirty="0"/>
              <a:t>, m</a:t>
            </a:r>
            <a:r>
              <a:rPr lang="cs-CZ" dirty="0" smtClean="0"/>
              <a:t>.</a:t>
            </a:r>
          </a:p>
          <a:p>
            <a:r>
              <a:rPr lang="cs-CZ" dirty="0"/>
              <a:t>animal, </a:t>
            </a:r>
            <a:r>
              <a:rPr lang="cs-CZ" dirty="0" err="1"/>
              <a:t>is</a:t>
            </a:r>
            <a:r>
              <a:rPr lang="cs-CZ" dirty="0"/>
              <a:t>, n.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II. / </a:t>
            </a:r>
            <a:r>
              <a:rPr lang="cs-CZ" dirty="0" err="1" smtClean="0">
                <a:solidFill>
                  <a:srgbClr val="FF0000"/>
                </a:solidFill>
              </a:rPr>
              <a:t>verborum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III. / </a:t>
            </a:r>
            <a:r>
              <a:rPr lang="cs-CZ" dirty="0" err="1" smtClean="0">
                <a:solidFill>
                  <a:srgbClr val="FF0000"/>
                </a:solidFill>
              </a:rPr>
              <a:t>matrum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II. / </a:t>
            </a:r>
            <a:r>
              <a:rPr lang="cs-CZ" dirty="0" err="1" smtClean="0">
                <a:solidFill>
                  <a:srgbClr val="FF0000"/>
                </a:solidFill>
              </a:rPr>
              <a:t>equorum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II. / </a:t>
            </a:r>
            <a:r>
              <a:rPr lang="cs-CZ" dirty="0" err="1" smtClean="0">
                <a:solidFill>
                  <a:srgbClr val="FF0000"/>
                </a:solidFill>
              </a:rPr>
              <a:t>virorum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III. / </a:t>
            </a:r>
            <a:r>
              <a:rPr lang="cs-CZ" dirty="0" err="1" smtClean="0">
                <a:solidFill>
                  <a:srgbClr val="FF0000"/>
                </a:solidFill>
              </a:rPr>
              <a:t>honorum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I. / </a:t>
            </a:r>
            <a:r>
              <a:rPr lang="cs-CZ" dirty="0" err="1" smtClean="0">
                <a:solidFill>
                  <a:srgbClr val="FF0000"/>
                </a:solidFill>
              </a:rPr>
              <a:t>vitarum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IV. / </a:t>
            </a:r>
            <a:r>
              <a:rPr lang="cs-CZ" dirty="0" err="1" smtClean="0">
                <a:solidFill>
                  <a:srgbClr val="FF0000"/>
                </a:solidFill>
              </a:rPr>
              <a:t>metuum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III. / </a:t>
            </a:r>
            <a:r>
              <a:rPr lang="cs-CZ" dirty="0" err="1">
                <a:solidFill>
                  <a:srgbClr val="FF0000"/>
                </a:solidFill>
              </a:rPr>
              <a:t>animalium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7135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effectLst/>
              </a:rPr>
              <a:t>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5085184"/>
            <a:ext cx="4040188" cy="1087016"/>
          </a:xfrm>
        </p:spPr>
        <p:txBody>
          <a:bodyPr>
            <a:normAutofit/>
          </a:bodyPr>
          <a:lstStyle/>
          <a:p>
            <a:pPr lvl="0"/>
            <a:endParaRPr lang="cs-CZ" sz="19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>
          <a:xfrm>
            <a:off x="4645026" y="5085184"/>
            <a:ext cx="4041775" cy="1087016"/>
          </a:xfrm>
        </p:spPr>
        <p:txBody>
          <a:bodyPr>
            <a:normAutofit/>
          </a:bodyPr>
          <a:lstStyle/>
          <a:p>
            <a:pPr lvl="0"/>
            <a:endParaRPr lang="cs-CZ" sz="19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err="1"/>
              <a:t>schola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, f.</a:t>
            </a:r>
          </a:p>
          <a:p>
            <a:r>
              <a:rPr lang="cs-CZ" dirty="0"/>
              <a:t>manus, </a:t>
            </a:r>
            <a:r>
              <a:rPr lang="cs-CZ" dirty="0" err="1"/>
              <a:t>us</a:t>
            </a:r>
            <a:r>
              <a:rPr lang="cs-CZ" dirty="0"/>
              <a:t>, f</a:t>
            </a:r>
          </a:p>
          <a:p>
            <a:r>
              <a:rPr lang="cs-CZ" dirty="0"/>
              <a:t>rosa, </a:t>
            </a:r>
            <a:r>
              <a:rPr lang="cs-CZ" dirty="0" err="1"/>
              <a:t>ae</a:t>
            </a:r>
            <a:r>
              <a:rPr lang="cs-CZ" dirty="0"/>
              <a:t>, f.</a:t>
            </a:r>
          </a:p>
          <a:p>
            <a:r>
              <a:rPr lang="cs-CZ" dirty="0"/>
              <a:t>genu, </a:t>
            </a:r>
            <a:r>
              <a:rPr lang="cs-CZ" dirty="0" err="1"/>
              <a:t>us</a:t>
            </a:r>
            <a:r>
              <a:rPr lang="cs-CZ" dirty="0"/>
              <a:t>, n.</a:t>
            </a:r>
          </a:p>
          <a:p>
            <a:r>
              <a:rPr lang="cs-CZ" dirty="0" err="1"/>
              <a:t>regio</a:t>
            </a:r>
            <a:r>
              <a:rPr lang="cs-CZ" dirty="0"/>
              <a:t>, </a:t>
            </a:r>
            <a:r>
              <a:rPr lang="cs-CZ" dirty="0" err="1"/>
              <a:t>onis</a:t>
            </a:r>
            <a:r>
              <a:rPr lang="cs-CZ" dirty="0"/>
              <a:t>, f.</a:t>
            </a:r>
          </a:p>
          <a:p>
            <a:r>
              <a:rPr lang="cs-CZ" dirty="0"/>
              <a:t>fides, </a:t>
            </a:r>
            <a:r>
              <a:rPr lang="cs-CZ" dirty="0" err="1"/>
              <a:t>ei</a:t>
            </a:r>
            <a:r>
              <a:rPr lang="cs-CZ" dirty="0"/>
              <a:t>, f.</a:t>
            </a:r>
          </a:p>
          <a:p>
            <a:r>
              <a:rPr lang="cs-CZ" dirty="0"/>
              <a:t>sol, </a:t>
            </a:r>
            <a:r>
              <a:rPr lang="cs-CZ" dirty="0" err="1"/>
              <a:t>is</a:t>
            </a:r>
            <a:r>
              <a:rPr lang="cs-CZ" dirty="0"/>
              <a:t>, m.</a:t>
            </a:r>
          </a:p>
          <a:p>
            <a:r>
              <a:rPr lang="cs-CZ" dirty="0"/>
              <a:t>ver, </a:t>
            </a:r>
            <a:r>
              <a:rPr lang="cs-CZ" dirty="0" err="1"/>
              <a:t>veris</a:t>
            </a:r>
            <a:r>
              <a:rPr lang="cs-CZ" dirty="0"/>
              <a:t>, n.	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I. / </a:t>
            </a:r>
            <a:r>
              <a:rPr lang="cs-CZ" dirty="0" err="1" smtClean="0">
                <a:solidFill>
                  <a:srgbClr val="FF0000"/>
                </a:solidFill>
              </a:rPr>
              <a:t>scholarum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IV. / </a:t>
            </a:r>
            <a:r>
              <a:rPr lang="cs-CZ" dirty="0" err="1" smtClean="0">
                <a:solidFill>
                  <a:srgbClr val="FF0000"/>
                </a:solidFill>
              </a:rPr>
              <a:t>manuum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I. / </a:t>
            </a:r>
            <a:r>
              <a:rPr lang="cs-CZ" dirty="0" err="1">
                <a:solidFill>
                  <a:srgbClr val="FF0000"/>
                </a:solidFill>
              </a:rPr>
              <a:t>rosarum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IV. / </a:t>
            </a:r>
            <a:r>
              <a:rPr lang="cs-CZ" dirty="0" err="1" smtClean="0">
                <a:solidFill>
                  <a:srgbClr val="FF0000"/>
                </a:solidFill>
              </a:rPr>
              <a:t>genuum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III. / </a:t>
            </a:r>
            <a:r>
              <a:rPr lang="cs-CZ" dirty="0" err="1">
                <a:solidFill>
                  <a:srgbClr val="FF0000"/>
                </a:solidFill>
              </a:rPr>
              <a:t>regionum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V. / </a:t>
            </a:r>
            <a:r>
              <a:rPr lang="cs-CZ" dirty="0" err="1">
                <a:solidFill>
                  <a:srgbClr val="FF0000"/>
                </a:solidFill>
              </a:rPr>
              <a:t>fiderum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III. / </a:t>
            </a:r>
            <a:r>
              <a:rPr lang="cs-CZ" dirty="0" err="1">
                <a:solidFill>
                  <a:srgbClr val="FF0000"/>
                </a:solidFill>
              </a:rPr>
              <a:t>solum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dirty="0">
                <a:solidFill>
                  <a:srgbClr val="FF0000"/>
                </a:solidFill>
              </a:rPr>
              <a:t>III. / </a:t>
            </a:r>
            <a:r>
              <a:rPr lang="cs-CZ" dirty="0" err="1">
                <a:solidFill>
                  <a:srgbClr val="FF0000"/>
                </a:solidFill>
              </a:rPr>
              <a:t>verum</a:t>
            </a:r>
            <a:r>
              <a:rPr lang="cs-CZ" dirty="0"/>
              <a:t>	</a:t>
            </a:r>
          </a:p>
        </p:txBody>
      </p:sp>
      <p:pic>
        <p:nvPicPr>
          <p:cNvPr id="8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265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72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Doplňte tabulku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9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906</Words>
  <Application>Microsoft Office PowerPoint</Application>
  <PresentationFormat>Předvádění na obrazovce (4:3)</PresentationFormat>
  <Paragraphs>372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Shluk</vt:lpstr>
      <vt:lpstr>Substantiva − deklinace</vt:lpstr>
      <vt:lpstr>Nomen substantivum − opakování</vt:lpstr>
      <vt:lpstr>V latině je šest pádů</vt:lpstr>
      <vt:lpstr>Flexe jmenná</vt:lpstr>
      <vt:lpstr>Kmen substantiva</vt:lpstr>
      <vt:lpstr>Prezentace aplikace PowerPoint</vt:lpstr>
      <vt:lpstr>Zařazujte substantiva do deklinací. </vt:lpstr>
      <vt:lpstr> </vt:lpstr>
      <vt:lpstr>Doplňte tabulku</vt:lpstr>
      <vt:lpstr>Prezentace aplikace PowerPoint</vt:lpstr>
      <vt:lpstr>vita, ae, f.</vt:lpstr>
      <vt:lpstr>vir, i, m.</vt:lpstr>
      <vt:lpstr>verbum, i, n.</vt:lpstr>
      <vt:lpstr>sol, is, m.</vt:lpstr>
      <vt:lpstr>animal, is, n.</vt:lpstr>
      <vt:lpstr>manus, us, f.</vt:lpstr>
      <vt:lpstr>genu, us, n.</vt:lpstr>
      <vt:lpstr>fides, ei, f.</vt:lpstr>
      <vt:lpstr>Řešení</vt:lpstr>
      <vt:lpstr>  Vyhledejte ve slovníku příklady dalších substantiv z jednotlivých deklinací (skloňujte, doplňte vhodným adjektivem).  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1. deklinace</dc:title>
  <dc:creator>Romana</dc:creator>
  <cp:lastModifiedBy>Romana</cp:lastModifiedBy>
  <cp:revision>24</cp:revision>
  <dcterms:created xsi:type="dcterms:W3CDTF">2013-02-06T14:48:16Z</dcterms:created>
  <dcterms:modified xsi:type="dcterms:W3CDTF">2014-02-16T14:46:05Z</dcterms:modified>
</cp:coreProperties>
</file>