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68" r:id="rId15"/>
    <p:sldId id="282" r:id="rId16"/>
    <p:sldId id="283" r:id="rId17"/>
    <p:sldId id="284" r:id="rId18"/>
    <p:sldId id="273" r:id="rId19"/>
    <p:sldId id="271" r:id="rId20"/>
    <p:sldId id="257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</a:rPr>
              <a:t>Proverbium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cs-CZ" dirty="0"/>
              <a:t>Autor: Romana Nováková</a:t>
            </a:r>
          </a:p>
          <a:p>
            <a:pPr algn="ctr"/>
            <a:r>
              <a:rPr lang="cs-CZ" dirty="0"/>
              <a:t>Gymnázium K. V. Raise, Hlinsko, Adámkova 55</a:t>
            </a:r>
          </a:p>
          <a:p>
            <a:pPr algn="ctr"/>
            <a:r>
              <a:rPr lang="cs-CZ" dirty="0" smtClean="0"/>
              <a:t>Únor 2013</a:t>
            </a:r>
            <a:endParaRPr lang="cs-CZ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76672"/>
            <a:ext cx="643890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500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[</a:t>
            </a:r>
            <a:r>
              <a:rPr lang="cs-CZ" sz="3200" dirty="0">
                <a:solidFill>
                  <a:srgbClr val="FF0000"/>
                </a:solidFill>
              </a:rPr>
              <a:t>Pozdě (už zraněný) beru si štít, když jsem utržil ránu.</a:t>
            </a:r>
            <a:r>
              <a:rPr lang="en-US" sz="3200" dirty="0" smtClean="0">
                <a:solidFill>
                  <a:srgbClr val="FF0000"/>
                </a:solidFill>
              </a:rPr>
              <a:t>]</a:t>
            </a:r>
            <a:endParaRPr lang="cs-CZ" sz="3200" dirty="0" smtClean="0">
              <a:solidFill>
                <a:srgbClr val="FF0000"/>
              </a:solidFill>
            </a:endParaRPr>
          </a:p>
          <a:p>
            <a:pPr lvl="0"/>
            <a:r>
              <a:rPr lang="cs-CZ" sz="3200" dirty="0" smtClean="0"/>
              <a:t>Pozdě </a:t>
            </a:r>
            <a:r>
              <a:rPr lang="cs-CZ" sz="3200" dirty="0"/>
              <a:t>bycha </a:t>
            </a:r>
            <a:r>
              <a:rPr lang="cs-CZ" sz="3200" dirty="0" smtClean="0"/>
              <a:t>honiti.</a:t>
            </a:r>
          </a:p>
          <a:p>
            <a:pPr lvl="0"/>
            <a:r>
              <a:rPr lang="cs-CZ" sz="3200" dirty="0" smtClean="0"/>
              <a:t>Přijít </a:t>
            </a:r>
            <a:r>
              <a:rPr lang="cs-CZ" sz="3200" dirty="0"/>
              <a:t>s křížkem po </a:t>
            </a:r>
            <a:r>
              <a:rPr lang="cs-CZ" sz="3200" dirty="0" smtClean="0"/>
              <a:t>funusu.</a:t>
            </a:r>
          </a:p>
          <a:p>
            <a:pPr lvl="0"/>
            <a:r>
              <a:rPr lang="cs-CZ" sz="3200" dirty="0" smtClean="0"/>
              <a:t>Je </a:t>
            </a:r>
            <a:r>
              <a:rPr lang="cs-CZ" sz="3200" dirty="0"/>
              <a:t>zbytečný brečet nad rozlitým mlíkem</a:t>
            </a:r>
            <a:r>
              <a:rPr lang="cs-CZ" sz="3200" dirty="0" smtClean="0"/>
              <a:t>.</a:t>
            </a:r>
            <a:endParaRPr lang="cs-CZ" sz="3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cs-CZ" dirty="0" smtClean="0">
                <a:solidFill>
                  <a:schemeClr val="accent2"/>
                </a:solidFill>
                <a:effectLst/>
              </a:rPr>
              <a:t/>
            </a:r>
            <a:br>
              <a:rPr lang="cs-CZ" dirty="0" smtClean="0">
                <a:solidFill>
                  <a:schemeClr val="accent2"/>
                </a:solidFill>
                <a:effectLst/>
              </a:rPr>
            </a:br>
            <a:r>
              <a:rPr lang="cs-CZ" dirty="0" err="1" smtClean="0">
                <a:solidFill>
                  <a:schemeClr val="accent2"/>
                </a:solidFill>
                <a:effectLst/>
              </a:rPr>
              <a:t>Alere</a:t>
            </a:r>
            <a:r>
              <a:rPr lang="cs-CZ" dirty="0" smtClean="0">
                <a:solidFill>
                  <a:schemeClr val="accent2"/>
                </a:solidFill>
                <a:effectLst/>
              </a:rPr>
              <a:t> </a:t>
            </a:r>
            <a:r>
              <a:rPr lang="cs-CZ" dirty="0" err="1">
                <a:solidFill>
                  <a:schemeClr val="accent2"/>
                </a:solidFill>
                <a:effectLst/>
              </a:rPr>
              <a:t>luporum</a:t>
            </a:r>
            <a:r>
              <a:rPr lang="cs-CZ" dirty="0">
                <a:solidFill>
                  <a:schemeClr val="accent2"/>
                </a:solidFill>
                <a:effectLst/>
              </a:rPr>
              <a:t> </a:t>
            </a:r>
            <a:r>
              <a:rPr lang="cs-CZ" dirty="0" err="1">
                <a:solidFill>
                  <a:schemeClr val="accent2"/>
                </a:solidFill>
                <a:effectLst/>
              </a:rPr>
              <a:t>catulos</a:t>
            </a:r>
            <a:r>
              <a:rPr lang="cs-CZ" dirty="0">
                <a:solidFill>
                  <a:schemeClr val="accent2"/>
                </a:solidFill>
                <a:effectLst/>
              </a:rPr>
              <a:t>.</a:t>
            </a:r>
            <a:br>
              <a:rPr lang="cs-CZ" dirty="0">
                <a:solidFill>
                  <a:schemeClr val="accent2"/>
                </a:solidFill>
                <a:effectLst/>
              </a:rPr>
            </a:b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7170" name="Picture 2" descr="C:\Users\Romana\AppData\Local\Microsoft\Windows\Temporary Internet Files\Content.IE5\7FCGX4DP\MC900239961[1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221088"/>
            <a:ext cx="1534363" cy="180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5044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[</a:t>
            </a:r>
            <a:r>
              <a:rPr lang="cs-CZ" sz="3200" dirty="0" smtClean="0">
                <a:solidFill>
                  <a:srgbClr val="FF0000"/>
                </a:solidFill>
              </a:rPr>
              <a:t>Jasné smlouvy </a:t>
            </a:r>
            <a:r>
              <a:rPr lang="cs-CZ" sz="3200" dirty="0" smtClean="0">
                <a:solidFill>
                  <a:srgbClr val="FF0000"/>
                </a:solidFill>
                <a:cs typeface="Times New Roman"/>
              </a:rPr>
              <a:t>− dobří přátelé</a:t>
            </a:r>
            <a:r>
              <a:rPr lang="cs-CZ" sz="3200" dirty="0" smtClean="0">
                <a:solidFill>
                  <a:srgbClr val="FF0000"/>
                </a:solidFill>
              </a:rPr>
              <a:t>.</a:t>
            </a:r>
            <a:r>
              <a:rPr lang="en-US" sz="3200" dirty="0" smtClean="0">
                <a:solidFill>
                  <a:srgbClr val="FF0000"/>
                </a:solidFill>
              </a:rPr>
              <a:t>]</a:t>
            </a:r>
            <a:endParaRPr lang="cs-CZ" sz="3200" dirty="0" smtClean="0">
              <a:solidFill>
                <a:srgbClr val="FF0000"/>
              </a:solidFill>
            </a:endParaRPr>
          </a:p>
          <a:p>
            <a:pPr lvl="0"/>
            <a:r>
              <a:rPr lang="cs-CZ" sz="3200" dirty="0"/>
              <a:t>Jasné smlouvy dělají dobré přátele.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cs-CZ" dirty="0">
                <a:solidFill>
                  <a:schemeClr val="accent2"/>
                </a:solidFill>
                <a:effectLst/>
              </a:rPr>
              <a:t>Clara </a:t>
            </a:r>
            <a:r>
              <a:rPr lang="cs-CZ" dirty="0" err="1">
                <a:solidFill>
                  <a:schemeClr val="accent2"/>
                </a:solidFill>
                <a:effectLst/>
              </a:rPr>
              <a:t>pacta</a:t>
            </a:r>
            <a:r>
              <a:rPr lang="cs-CZ" dirty="0">
                <a:solidFill>
                  <a:schemeClr val="accent2"/>
                </a:solidFill>
                <a:effectLst/>
              </a:rPr>
              <a:t> – </a:t>
            </a:r>
            <a:r>
              <a:rPr lang="cs-CZ" dirty="0" err="1">
                <a:solidFill>
                  <a:schemeClr val="accent2"/>
                </a:solidFill>
                <a:effectLst/>
              </a:rPr>
              <a:t>boni</a:t>
            </a:r>
            <a:r>
              <a:rPr lang="cs-CZ" dirty="0">
                <a:solidFill>
                  <a:schemeClr val="accent2"/>
                </a:solidFill>
                <a:effectLst/>
              </a:rPr>
              <a:t> </a:t>
            </a:r>
            <a:r>
              <a:rPr lang="cs-CZ" dirty="0" err="1">
                <a:solidFill>
                  <a:schemeClr val="accent2"/>
                </a:solidFill>
                <a:effectLst/>
              </a:rPr>
              <a:t>amici</a:t>
            </a:r>
            <a:r>
              <a:rPr lang="cs-CZ" dirty="0">
                <a:solidFill>
                  <a:schemeClr val="accent2"/>
                </a:solidFill>
                <a:effectLst/>
              </a:rPr>
              <a:t>.</a:t>
            </a:r>
          </a:p>
        </p:txBody>
      </p:sp>
      <p:pic>
        <p:nvPicPr>
          <p:cNvPr id="8199" name="Picture 7" descr="C:\Users\Romana\AppData\Local\Microsoft\Windows\Temporary Internet Files\Content.IE5\8V58WNKB\MC900440379[1]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704550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00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</a:rPr>
              <a:t>[</a:t>
            </a:r>
            <a:r>
              <a:rPr lang="cs-CZ" sz="3200" dirty="0">
                <a:solidFill>
                  <a:srgbClr val="FF0000"/>
                </a:solidFill>
              </a:rPr>
              <a:t>Špatná jabloň špatná jablka dává</a:t>
            </a:r>
            <a:r>
              <a:rPr lang="cs-CZ" sz="3200" dirty="0" smtClean="0">
                <a:solidFill>
                  <a:srgbClr val="FF0000"/>
                </a:solidFill>
              </a:rPr>
              <a:t>.</a:t>
            </a:r>
            <a:r>
              <a:rPr lang="en-US" sz="3200" dirty="0" smtClean="0">
                <a:solidFill>
                  <a:srgbClr val="FF0000"/>
                </a:solidFill>
              </a:rPr>
              <a:t>]</a:t>
            </a:r>
            <a:endParaRPr lang="cs-CZ" sz="3200" dirty="0" smtClean="0">
              <a:solidFill>
                <a:srgbClr val="FF0000"/>
              </a:solidFill>
            </a:endParaRPr>
          </a:p>
          <a:p>
            <a:pPr lvl="0"/>
            <a:r>
              <a:rPr lang="cs-CZ" sz="3200" dirty="0" smtClean="0"/>
              <a:t>Jablko </a:t>
            </a:r>
            <a:r>
              <a:rPr lang="cs-CZ" sz="3200" dirty="0"/>
              <a:t>nepadá daleko od stromu</a:t>
            </a:r>
            <a:r>
              <a:rPr lang="cs-CZ" sz="3200" dirty="0" smtClean="0"/>
              <a:t>.</a:t>
            </a:r>
            <a:endParaRPr lang="cs-CZ" sz="3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cs-CZ" dirty="0">
                <a:solidFill>
                  <a:schemeClr val="accent2"/>
                </a:solidFill>
                <a:effectLst/>
              </a:rPr>
              <a:t>Mala malus mala </a:t>
            </a:r>
            <a:r>
              <a:rPr lang="cs-CZ" dirty="0" err="1">
                <a:solidFill>
                  <a:schemeClr val="accent2"/>
                </a:solidFill>
                <a:effectLst/>
              </a:rPr>
              <a:t>mala</a:t>
            </a:r>
            <a:r>
              <a:rPr lang="cs-CZ" dirty="0">
                <a:solidFill>
                  <a:schemeClr val="accent2"/>
                </a:solidFill>
                <a:effectLst/>
              </a:rPr>
              <a:t> dat.</a:t>
            </a:r>
          </a:p>
        </p:txBody>
      </p:sp>
      <p:pic>
        <p:nvPicPr>
          <p:cNvPr id="9219" name="Picture 3" descr="C:\Users\Romana\AppData\Local\Microsoft\Windows\Temporary Internet Files\Content.IE5\MI6CYKT7\MC900304543[1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212976"/>
            <a:ext cx="1848917" cy="1877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2254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[</a:t>
            </a:r>
            <a:r>
              <a:rPr lang="cs-CZ" sz="3200" dirty="0">
                <a:solidFill>
                  <a:srgbClr val="FF0000"/>
                </a:solidFill>
              </a:rPr>
              <a:t>Odvážným (pomáhá, přeje štěstí) patří svět</a:t>
            </a:r>
            <a:r>
              <a:rPr lang="cs-CZ" sz="3200" dirty="0" smtClean="0">
                <a:solidFill>
                  <a:srgbClr val="FF0000"/>
                </a:solidFill>
              </a:rPr>
              <a:t>.</a:t>
            </a:r>
            <a:r>
              <a:rPr lang="en-US" sz="3200" dirty="0" smtClean="0">
                <a:solidFill>
                  <a:srgbClr val="FF0000"/>
                </a:solidFill>
              </a:rPr>
              <a:t>]</a:t>
            </a:r>
            <a:endParaRPr lang="cs-CZ" sz="3200" dirty="0" smtClean="0">
              <a:solidFill>
                <a:srgbClr val="FF0000"/>
              </a:solidFill>
            </a:endParaRPr>
          </a:p>
          <a:p>
            <a:pPr lvl="0"/>
            <a:r>
              <a:rPr lang="cs-CZ" sz="3200" dirty="0" smtClean="0"/>
              <a:t>Odvážnému </a:t>
            </a:r>
            <a:r>
              <a:rPr lang="cs-CZ" sz="3200" dirty="0"/>
              <a:t>štěstí přeje</a:t>
            </a:r>
            <a:r>
              <a:rPr lang="cs-CZ" sz="3200" dirty="0" smtClean="0"/>
              <a:t>.</a:t>
            </a:r>
            <a:endParaRPr lang="cs-CZ" sz="3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cs-CZ" dirty="0" err="1">
                <a:solidFill>
                  <a:schemeClr val="accent2"/>
                </a:solidFill>
                <a:effectLst/>
              </a:rPr>
              <a:t>Fortes</a:t>
            </a:r>
            <a:r>
              <a:rPr lang="cs-CZ" dirty="0">
                <a:solidFill>
                  <a:schemeClr val="accent2"/>
                </a:solidFill>
                <a:effectLst/>
              </a:rPr>
              <a:t> fortuna </a:t>
            </a:r>
            <a:r>
              <a:rPr lang="cs-CZ" dirty="0" err="1">
                <a:solidFill>
                  <a:schemeClr val="accent2"/>
                </a:solidFill>
                <a:effectLst/>
              </a:rPr>
              <a:t>iuvat</a:t>
            </a:r>
            <a:r>
              <a:rPr lang="cs-CZ" dirty="0">
                <a:solidFill>
                  <a:schemeClr val="accent2"/>
                </a:solidFill>
                <a:effectLst/>
              </a:rPr>
              <a:t>.</a:t>
            </a:r>
          </a:p>
        </p:txBody>
      </p:sp>
      <p:pic>
        <p:nvPicPr>
          <p:cNvPr id="10242" name="Picture 2" descr="C:\Users\Romana\AppData\Local\Microsoft\Windows\Temporary Internet Files\Content.IE5\MI6CYKT7\dglxasset[1].aspx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017554"/>
            <a:ext cx="1569705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55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[</a:t>
            </a:r>
            <a:r>
              <a:rPr lang="cs-CZ" sz="3200" dirty="0">
                <a:solidFill>
                  <a:srgbClr val="FF0000"/>
                </a:solidFill>
              </a:rPr>
              <a:t>Hledat rybu v moři.</a:t>
            </a:r>
            <a:r>
              <a:rPr lang="en-US" sz="3200" dirty="0" smtClean="0">
                <a:solidFill>
                  <a:srgbClr val="FF0000"/>
                </a:solidFill>
              </a:rPr>
              <a:t>]</a:t>
            </a:r>
            <a:endParaRPr lang="cs-CZ" sz="3200" dirty="0" smtClean="0">
              <a:solidFill>
                <a:srgbClr val="FF0000"/>
              </a:solidFill>
            </a:endParaRPr>
          </a:p>
          <a:p>
            <a:pPr lvl="0"/>
            <a:r>
              <a:rPr lang="cs-CZ" sz="3200" dirty="0" smtClean="0"/>
              <a:t>Hledat </a:t>
            </a:r>
            <a:r>
              <a:rPr lang="cs-CZ" sz="3200" dirty="0"/>
              <a:t>jehlu v kupce sena</a:t>
            </a:r>
            <a:r>
              <a:rPr lang="cs-CZ" sz="3200" dirty="0" smtClean="0"/>
              <a:t>.</a:t>
            </a:r>
            <a:endParaRPr lang="cs-CZ" sz="3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cs-CZ" dirty="0" err="1">
                <a:solidFill>
                  <a:schemeClr val="accent2"/>
                </a:solidFill>
                <a:effectLst/>
              </a:rPr>
              <a:t>Piscem</a:t>
            </a:r>
            <a:r>
              <a:rPr lang="cs-CZ" dirty="0">
                <a:solidFill>
                  <a:schemeClr val="accent2"/>
                </a:solidFill>
                <a:effectLst/>
              </a:rPr>
              <a:t> in </a:t>
            </a:r>
            <a:r>
              <a:rPr lang="cs-CZ" dirty="0" err="1">
                <a:solidFill>
                  <a:schemeClr val="accent2"/>
                </a:solidFill>
                <a:effectLst/>
              </a:rPr>
              <a:t>mari</a:t>
            </a:r>
            <a:r>
              <a:rPr lang="cs-CZ" dirty="0">
                <a:solidFill>
                  <a:schemeClr val="accent2"/>
                </a:solidFill>
                <a:effectLst/>
              </a:rPr>
              <a:t> </a:t>
            </a:r>
            <a:r>
              <a:rPr lang="cs-CZ" dirty="0" err="1">
                <a:solidFill>
                  <a:schemeClr val="accent2"/>
                </a:solidFill>
                <a:effectLst/>
              </a:rPr>
              <a:t>quaerere</a:t>
            </a:r>
            <a:r>
              <a:rPr lang="cs-CZ" dirty="0">
                <a:solidFill>
                  <a:schemeClr val="accent2"/>
                </a:solidFill>
                <a:effectLst/>
              </a:rPr>
              <a:t>.</a:t>
            </a:r>
          </a:p>
        </p:txBody>
      </p:sp>
      <p:pic>
        <p:nvPicPr>
          <p:cNvPr id="11266" name="Picture 2" descr="C:\Users\Romana\AppData\Local\Microsoft\Windows\Temporary Internet Files\Content.IE5\8V58WNKB\MC900296166[1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69" y="2996952"/>
            <a:ext cx="1882027" cy="19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4216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</a:rPr>
              <a:t>[</a:t>
            </a:r>
            <a:r>
              <a:rPr lang="cs-CZ" sz="3200" dirty="0">
                <a:solidFill>
                  <a:srgbClr val="FF0000"/>
                </a:solidFill>
              </a:rPr>
              <a:t>Každý je dělníkem svého osudu</a:t>
            </a:r>
            <a:r>
              <a:rPr lang="cs-CZ" sz="3200" dirty="0" smtClean="0">
                <a:solidFill>
                  <a:srgbClr val="FF0000"/>
                </a:solidFill>
              </a:rPr>
              <a:t>.</a:t>
            </a:r>
            <a:r>
              <a:rPr lang="en-US" sz="3200" dirty="0" smtClean="0">
                <a:solidFill>
                  <a:srgbClr val="FF0000"/>
                </a:solidFill>
              </a:rPr>
              <a:t>]</a:t>
            </a:r>
            <a:endParaRPr lang="cs-CZ" sz="3200" dirty="0" smtClean="0">
              <a:solidFill>
                <a:srgbClr val="FF0000"/>
              </a:solidFill>
            </a:endParaRPr>
          </a:p>
          <a:p>
            <a:pPr lvl="0"/>
            <a:r>
              <a:rPr lang="cs-CZ" sz="3200" dirty="0" smtClean="0"/>
              <a:t>Každý </a:t>
            </a:r>
            <a:r>
              <a:rPr lang="cs-CZ" sz="3200" dirty="0"/>
              <a:t>svého štěstí strůjcem</a:t>
            </a:r>
            <a:r>
              <a:rPr lang="cs-CZ" sz="3200" dirty="0" smtClean="0"/>
              <a:t>.</a:t>
            </a:r>
            <a:endParaRPr lang="cs-CZ" sz="3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cs-CZ" dirty="0" err="1">
                <a:solidFill>
                  <a:schemeClr val="accent2"/>
                </a:solidFill>
                <a:effectLst/>
              </a:rPr>
              <a:t>Suae</a:t>
            </a:r>
            <a:r>
              <a:rPr lang="cs-CZ" dirty="0">
                <a:solidFill>
                  <a:schemeClr val="accent2"/>
                </a:solidFill>
                <a:effectLst/>
              </a:rPr>
              <a:t> </a:t>
            </a:r>
            <a:r>
              <a:rPr lang="cs-CZ" dirty="0" err="1">
                <a:solidFill>
                  <a:schemeClr val="accent2"/>
                </a:solidFill>
                <a:effectLst/>
              </a:rPr>
              <a:t>quisque</a:t>
            </a:r>
            <a:r>
              <a:rPr lang="cs-CZ" dirty="0">
                <a:solidFill>
                  <a:schemeClr val="accent2"/>
                </a:solidFill>
                <a:effectLst/>
              </a:rPr>
              <a:t> </a:t>
            </a:r>
            <a:r>
              <a:rPr lang="cs-CZ" dirty="0" err="1">
                <a:solidFill>
                  <a:schemeClr val="accent2"/>
                </a:solidFill>
                <a:effectLst/>
              </a:rPr>
              <a:t>fortunae</a:t>
            </a:r>
            <a:r>
              <a:rPr lang="cs-CZ" dirty="0">
                <a:solidFill>
                  <a:schemeClr val="accent2"/>
                </a:solidFill>
                <a:effectLst/>
              </a:rPr>
              <a:t> </a:t>
            </a:r>
            <a:r>
              <a:rPr lang="cs-CZ" dirty="0" err="1">
                <a:solidFill>
                  <a:schemeClr val="accent2"/>
                </a:solidFill>
                <a:effectLst/>
              </a:rPr>
              <a:t>faber</a:t>
            </a:r>
            <a:r>
              <a:rPr lang="cs-CZ" dirty="0">
                <a:solidFill>
                  <a:schemeClr val="accent2"/>
                </a:solidFill>
                <a:effectLst/>
              </a:rPr>
              <a:t> </a:t>
            </a:r>
            <a:r>
              <a:rPr lang="cs-CZ" dirty="0" err="1">
                <a:solidFill>
                  <a:schemeClr val="accent2"/>
                </a:solidFill>
                <a:effectLst/>
              </a:rPr>
              <a:t>est</a:t>
            </a:r>
            <a:r>
              <a:rPr lang="cs-CZ" dirty="0">
                <a:solidFill>
                  <a:schemeClr val="accent2"/>
                </a:solidFill>
                <a:effectLst/>
              </a:rPr>
              <a:t>.</a:t>
            </a:r>
          </a:p>
        </p:txBody>
      </p:sp>
      <p:pic>
        <p:nvPicPr>
          <p:cNvPr id="12291" name="Picture 3" descr="C:\Users\Romana\AppData\Local\Microsoft\Windows\Temporary Internet Files\Content.IE5\MI6CYKT7\dglxasset[2].aspx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852936"/>
            <a:ext cx="1891894" cy="1738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03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[</a:t>
            </a:r>
            <a:r>
              <a:rPr lang="cs-CZ" sz="3200" dirty="0">
                <a:solidFill>
                  <a:srgbClr val="FF0000"/>
                </a:solidFill>
              </a:rPr>
              <a:t>Chudoba je učitelkou práce</a:t>
            </a:r>
            <a:r>
              <a:rPr lang="cs-CZ" sz="3200" dirty="0" smtClean="0">
                <a:solidFill>
                  <a:srgbClr val="FF0000"/>
                </a:solidFill>
              </a:rPr>
              <a:t>.</a:t>
            </a:r>
            <a:r>
              <a:rPr lang="en-US" sz="3200" dirty="0" smtClean="0">
                <a:solidFill>
                  <a:srgbClr val="FF0000"/>
                </a:solidFill>
              </a:rPr>
              <a:t>]</a:t>
            </a:r>
            <a:endParaRPr lang="cs-CZ" sz="3200" dirty="0" smtClean="0">
              <a:solidFill>
                <a:srgbClr val="FF0000"/>
              </a:solidFill>
            </a:endParaRPr>
          </a:p>
          <a:p>
            <a:pPr lvl="0"/>
            <a:r>
              <a:rPr lang="cs-CZ" sz="3200" dirty="0" smtClean="0"/>
              <a:t>Nouze </a:t>
            </a:r>
            <a:r>
              <a:rPr lang="cs-CZ" sz="3200" dirty="0"/>
              <a:t>naučila Dalibora housti</a:t>
            </a:r>
            <a:r>
              <a:rPr lang="cs-CZ" sz="3200" dirty="0" smtClean="0"/>
              <a:t>.</a:t>
            </a:r>
            <a:endParaRPr lang="cs-CZ" sz="3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cs-CZ" dirty="0" err="1">
                <a:solidFill>
                  <a:schemeClr val="accent2"/>
                </a:solidFill>
                <a:effectLst/>
              </a:rPr>
              <a:t>Paupertas</a:t>
            </a:r>
            <a:r>
              <a:rPr lang="cs-CZ" dirty="0">
                <a:solidFill>
                  <a:schemeClr val="accent2"/>
                </a:solidFill>
                <a:effectLst/>
              </a:rPr>
              <a:t> </a:t>
            </a:r>
            <a:r>
              <a:rPr lang="cs-CZ" dirty="0" err="1">
                <a:solidFill>
                  <a:schemeClr val="accent2"/>
                </a:solidFill>
                <a:effectLst/>
              </a:rPr>
              <a:t>laboris</a:t>
            </a:r>
            <a:r>
              <a:rPr lang="cs-CZ" dirty="0">
                <a:solidFill>
                  <a:schemeClr val="accent2"/>
                </a:solidFill>
                <a:effectLst/>
              </a:rPr>
              <a:t> magistra.</a:t>
            </a:r>
          </a:p>
        </p:txBody>
      </p:sp>
      <p:pic>
        <p:nvPicPr>
          <p:cNvPr id="16386" name="Picture 2" descr="C:\Users\Romana\AppData\Local\Microsoft\Windows\Temporary Internet Files\Content.IE5\CNSICRQU\MC900319316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2" y="3284983"/>
            <a:ext cx="2066463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6650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[</a:t>
            </a:r>
            <a:r>
              <a:rPr lang="cs-CZ" dirty="0">
                <a:solidFill>
                  <a:srgbClr val="FF0000"/>
                </a:solidFill>
              </a:rPr>
              <a:t>Žádný zákon není dost výhodný pro všechny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en-US" dirty="0" smtClean="0">
                <a:solidFill>
                  <a:srgbClr val="FF0000"/>
                </a:solidFill>
              </a:rPr>
              <a:t>]</a:t>
            </a:r>
            <a:endParaRPr lang="cs-CZ" dirty="0" smtClean="0">
              <a:solidFill>
                <a:srgbClr val="FF0000"/>
              </a:solidFill>
            </a:endParaRPr>
          </a:p>
          <a:p>
            <a:pPr lvl="0"/>
            <a:r>
              <a:rPr lang="cs-CZ" dirty="0" smtClean="0"/>
              <a:t>Není zákon (člověk) </a:t>
            </a:r>
            <a:r>
              <a:rPr lang="cs-CZ" dirty="0"/>
              <a:t>ten, který by se líbil lidem všem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cs-CZ" dirty="0" err="1">
                <a:solidFill>
                  <a:schemeClr val="accent2"/>
                </a:solidFill>
                <a:effectLst/>
              </a:rPr>
              <a:t>Nulla</a:t>
            </a:r>
            <a:r>
              <a:rPr lang="cs-CZ" dirty="0">
                <a:solidFill>
                  <a:schemeClr val="accent2"/>
                </a:solidFill>
                <a:effectLst/>
              </a:rPr>
              <a:t> lex </a:t>
            </a:r>
            <a:r>
              <a:rPr lang="cs-CZ" dirty="0" err="1">
                <a:solidFill>
                  <a:schemeClr val="accent2"/>
                </a:solidFill>
                <a:effectLst/>
              </a:rPr>
              <a:t>satis</a:t>
            </a:r>
            <a:r>
              <a:rPr lang="cs-CZ" dirty="0">
                <a:solidFill>
                  <a:schemeClr val="accent2"/>
                </a:solidFill>
                <a:effectLst/>
              </a:rPr>
              <a:t> </a:t>
            </a:r>
            <a:r>
              <a:rPr lang="cs-CZ" dirty="0" err="1">
                <a:solidFill>
                  <a:schemeClr val="accent2"/>
                </a:solidFill>
                <a:effectLst/>
              </a:rPr>
              <a:t>commoda</a:t>
            </a:r>
            <a:r>
              <a:rPr lang="cs-CZ" dirty="0">
                <a:solidFill>
                  <a:schemeClr val="accent2"/>
                </a:solidFill>
                <a:effectLst/>
              </a:rPr>
              <a:t> omnibus </a:t>
            </a:r>
            <a:r>
              <a:rPr lang="cs-CZ" dirty="0" err="1">
                <a:solidFill>
                  <a:schemeClr val="accent2"/>
                </a:solidFill>
                <a:effectLst/>
              </a:rPr>
              <a:t>est</a:t>
            </a:r>
            <a:r>
              <a:rPr lang="cs-CZ" dirty="0">
                <a:solidFill>
                  <a:schemeClr val="accent2"/>
                </a:solidFill>
                <a:effectLst/>
              </a:rPr>
              <a:t>.</a:t>
            </a:r>
          </a:p>
        </p:txBody>
      </p:sp>
      <p:pic>
        <p:nvPicPr>
          <p:cNvPr id="14338" name="Picture 2" descr="C:\Users\Romana\AppData\Local\Microsoft\Windows\Temporary Internet Files\Content.IE5\MI6CYKT7\MC900199737[1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429000"/>
            <a:ext cx="1787652" cy="1764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20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[</a:t>
            </a:r>
            <a:r>
              <a:rPr lang="cs-CZ" sz="3200" dirty="0">
                <a:solidFill>
                  <a:srgbClr val="FF0000"/>
                </a:solidFill>
              </a:rPr>
              <a:t>Slyšený hlas zaniká, napsané písmeno přetrvává. </a:t>
            </a:r>
            <a:r>
              <a:rPr lang="en-US" sz="3200" dirty="0" smtClean="0">
                <a:solidFill>
                  <a:srgbClr val="FF0000"/>
                </a:solidFill>
              </a:rPr>
              <a:t>]</a:t>
            </a:r>
            <a:endParaRPr lang="cs-CZ" sz="3200" dirty="0" smtClean="0">
              <a:solidFill>
                <a:srgbClr val="FF0000"/>
              </a:solidFill>
            </a:endParaRPr>
          </a:p>
          <a:p>
            <a:pPr lvl="0"/>
            <a:r>
              <a:rPr lang="cs-CZ" sz="3200" dirty="0" smtClean="0"/>
              <a:t>Co </a:t>
            </a:r>
            <a:r>
              <a:rPr lang="cs-CZ" sz="3200" dirty="0"/>
              <a:t>je psáno, to je dáno</a:t>
            </a:r>
            <a:r>
              <a:rPr lang="cs-CZ" sz="3200" dirty="0" smtClean="0"/>
              <a:t>.</a:t>
            </a:r>
            <a:endParaRPr lang="cs-CZ" sz="3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cs-CZ" dirty="0">
                <a:solidFill>
                  <a:schemeClr val="accent2"/>
                </a:solidFill>
                <a:effectLst/>
              </a:rPr>
              <a:t>Vox  </a:t>
            </a:r>
            <a:r>
              <a:rPr lang="cs-CZ" dirty="0" err="1">
                <a:solidFill>
                  <a:schemeClr val="accent2"/>
                </a:solidFill>
                <a:effectLst/>
              </a:rPr>
              <a:t>audita</a:t>
            </a:r>
            <a:r>
              <a:rPr lang="cs-CZ" dirty="0">
                <a:solidFill>
                  <a:schemeClr val="accent2"/>
                </a:solidFill>
                <a:effectLst/>
              </a:rPr>
              <a:t> </a:t>
            </a:r>
            <a:r>
              <a:rPr lang="cs-CZ" dirty="0" err="1">
                <a:solidFill>
                  <a:schemeClr val="accent2"/>
                </a:solidFill>
                <a:effectLst/>
              </a:rPr>
              <a:t>perit</a:t>
            </a:r>
            <a:r>
              <a:rPr lang="cs-CZ" dirty="0">
                <a:solidFill>
                  <a:schemeClr val="accent2"/>
                </a:solidFill>
                <a:effectLst/>
              </a:rPr>
              <a:t>, </a:t>
            </a:r>
            <a:r>
              <a:rPr lang="cs-CZ" dirty="0" err="1">
                <a:solidFill>
                  <a:schemeClr val="accent2"/>
                </a:solidFill>
                <a:effectLst/>
              </a:rPr>
              <a:t>littera</a:t>
            </a:r>
            <a:r>
              <a:rPr lang="cs-CZ" dirty="0">
                <a:solidFill>
                  <a:schemeClr val="accent2"/>
                </a:solidFill>
                <a:effectLst/>
              </a:rPr>
              <a:t> skripta </a:t>
            </a:r>
            <a:r>
              <a:rPr lang="cs-CZ" dirty="0" err="1">
                <a:solidFill>
                  <a:schemeClr val="accent2"/>
                </a:solidFill>
                <a:effectLst/>
              </a:rPr>
              <a:t>manet</a:t>
            </a:r>
            <a:r>
              <a:rPr lang="cs-CZ" dirty="0">
                <a:solidFill>
                  <a:schemeClr val="accent2"/>
                </a:solidFill>
                <a:effectLst/>
              </a:rPr>
              <a:t>.</a:t>
            </a:r>
          </a:p>
        </p:txBody>
      </p:sp>
      <p:pic>
        <p:nvPicPr>
          <p:cNvPr id="15365" name="Picture 5" descr="C:\Users\Romana\AppData\Local\Microsoft\Windows\Temporary Internet Files\Content.IE5\CNSICRQU\MC900312512[1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1667" y="3140968"/>
            <a:ext cx="1958473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506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 smtClean="0">
                <a:solidFill>
                  <a:srgbClr val="FF0000"/>
                </a:solidFill>
              </a:rPr>
              <a:t>[</a:t>
            </a:r>
            <a:r>
              <a:rPr lang="cs-CZ" sz="3200" dirty="0">
                <a:solidFill>
                  <a:srgbClr val="FF0000"/>
                </a:solidFill>
              </a:rPr>
              <a:t>Ženu zdobí mlčení</a:t>
            </a:r>
            <a:r>
              <a:rPr lang="cs-CZ" sz="3200" dirty="0" smtClean="0">
                <a:solidFill>
                  <a:srgbClr val="FF0000"/>
                </a:solidFill>
              </a:rPr>
              <a:t>.</a:t>
            </a:r>
            <a:r>
              <a:rPr lang="en-US" sz="3200" dirty="0" smtClean="0">
                <a:solidFill>
                  <a:srgbClr val="FF0000"/>
                </a:solidFill>
              </a:rPr>
              <a:t>]</a:t>
            </a:r>
            <a:endParaRPr lang="cs-CZ" sz="3200" dirty="0" smtClean="0">
              <a:solidFill>
                <a:srgbClr val="FF0000"/>
              </a:solidFill>
            </a:endParaRPr>
          </a:p>
          <a:p>
            <a:pPr lvl="0"/>
            <a:r>
              <a:rPr lang="cs-CZ" sz="3200" dirty="0" smtClean="0"/>
              <a:t>Lze </a:t>
            </a:r>
            <a:r>
              <a:rPr lang="cs-CZ" sz="3200" dirty="0"/>
              <a:t>s tímto příslovím souhlasit</a:t>
            </a:r>
            <a:r>
              <a:rPr lang="cs-CZ" sz="3200" dirty="0" smtClean="0"/>
              <a:t>?</a:t>
            </a:r>
            <a:endParaRPr lang="cs-CZ" sz="3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cs-CZ" dirty="0" err="1">
                <a:solidFill>
                  <a:schemeClr val="accent2"/>
                </a:solidFill>
                <a:effectLst/>
              </a:rPr>
              <a:t>Mulierem</a:t>
            </a:r>
            <a:r>
              <a:rPr lang="cs-CZ" dirty="0">
                <a:solidFill>
                  <a:schemeClr val="accent2"/>
                </a:solidFill>
                <a:effectLst/>
              </a:rPr>
              <a:t> </a:t>
            </a:r>
            <a:r>
              <a:rPr lang="cs-CZ" dirty="0" err="1">
                <a:solidFill>
                  <a:schemeClr val="accent2"/>
                </a:solidFill>
                <a:effectLst/>
              </a:rPr>
              <a:t>ornat</a:t>
            </a:r>
            <a:r>
              <a:rPr lang="cs-CZ" dirty="0">
                <a:solidFill>
                  <a:schemeClr val="accent2"/>
                </a:solidFill>
                <a:effectLst/>
              </a:rPr>
              <a:t> silentium. </a:t>
            </a:r>
          </a:p>
        </p:txBody>
      </p:sp>
      <p:pic>
        <p:nvPicPr>
          <p:cNvPr id="13314" name="Picture 2" descr="C:\Users\Romana\AppData\Local\Microsoft\Windows\Temporary Internet Files\Content.IE5\7FCGX4DP\MC900437803[1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852936"/>
            <a:ext cx="1860550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7635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řísloví </a:t>
            </a:r>
            <a:r>
              <a:rPr lang="cs-CZ" dirty="0"/>
              <a:t>není </a:t>
            </a:r>
            <a:r>
              <a:rPr lang="cs-CZ" dirty="0" smtClean="0"/>
              <a:t>rčení (produkt </a:t>
            </a:r>
            <a:r>
              <a:rPr lang="cs-CZ" dirty="0"/>
              <a:t>lidové </a:t>
            </a:r>
            <a:r>
              <a:rPr lang="cs-CZ" dirty="0" smtClean="0"/>
              <a:t>fantazie)</a:t>
            </a:r>
          </a:p>
          <a:p>
            <a:r>
              <a:rPr lang="cs-CZ" dirty="0" smtClean="0"/>
              <a:t>vyjadřuje </a:t>
            </a:r>
            <a:r>
              <a:rPr lang="cs-CZ" dirty="0"/>
              <a:t>nějaké životní </a:t>
            </a:r>
            <a:r>
              <a:rPr lang="cs-CZ" dirty="0" smtClean="0"/>
              <a:t>moudrosti</a:t>
            </a:r>
          </a:p>
          <a:p>
            <a:r>
              <a:rPr lang="cs-CZ" dirty="0" smtClean="0"/>
              <a:t>krátké </a:t>
            </a:r>
            <a:r>
              <a:rPr lang="cs-CZ" dirty="0"/>
              <a:t>průpovídky většinou s mravním </a:t>
            </a:r>
            <a:r>
              <a:rPr lang="cs-CZ" dirty="0" smtClean="0"/>
              <a:t>ponaučením</a:t>
            </a:r>
          </a:p>
          <a:p>
            <a:r>
              <a:rPr lang="cs-CZ" dirty="0" smtClean="0"/>
              <a:t>naši </a:t>
            </a:r>
            <a:r>
              <a:rPr lang="cs-CZ" dirty="0"/>
              <a:t>předkové </a:t>
            </a:r>
            <a:r>
              <a:rPr lang="cs-CZ" dirty="0" smtClean="0"/>
              <a:t>si je předávali </a:t>
            </a:r>
            <a:r>
              <a:rPr lang="cs-CZ" dirty="0"/>
              <a:t>z generace na generaci již po mnoho </a:t>
            </a:r>
            <a:r>
              <a:rPr lang="cs-CZ" dirty="0" smtClean="0"/>
              <a:t>staletí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/>
                </a:solidFill>
              </a:rPr>
              <a:t>Proverbium </a:t>
            </a:r>
            <a:r>
              <a:rPr lang="cs-CZ" dirty="0" smtClean="0">
                <a:solidFill>
                  <a:schemeClr val="accent2"/>
                </a:solidFill>
                <a:latin typeface="Times New Roman"/>
                <a:cs typeface="Times New Roman"/>
              </a:rPr>
              <a:t>− přísloví</a:t>
            </a:r>
            <a:endParaRPr lang="cs-CZ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528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cs-CZ" sz="1600" dirty="0"/>
              <a:t>BLAŽEK, František. </a:t>
            </a:r>
            <a:r>
              <a:rPr lang="cs-CZ" sz="1600" i="1" dirty="0"/>
              <a:t>Latinská cvičebnice</a:t>
            </a:r>
            <a:r>
              <a:rPr lang="cs-CZ" sz="1600" dirty="0"/>
              <a:t>. 1. vyd. Plzeň: VESET, 1992. ISBN neuvedeno.</a:t>
            </a:r>
          </a:p>
          <a:p>
            <a:pPr>
              <a:buFont typeface="+mj-lt"/>
              <a:buAutoNum type="arabicPeriod"/>
            </a:pPr>
            <a:r>
              <a:rPr lang="cs-CZ" sz="1600" smtClean="0"/>
              <a:t>SEINEROVÁ</a:t>
            </a:r>
            <a:r>
              <a:rPr lang="cs-CZ" sz="1600" dirty="0"/>
              <a:t>, Vlasta. </a:t>
            </a:r>
            <a:r>
              <a:rPr lang="cs-CZ" sz="1600" i="1" dirty="0"/>
              <a:t>Cvičebnice latiny: pro střední školy, především gymnázia</a:t>
            </a:r>
            <a:r>
              <a:rPr lang="cs-CZ" sz="1600" dirty="0"/>
              <a:t>. Vyd. 1. Praha: Fortuna, 2000, 134 s. ISBN </a:t>
            </a:r>
            <a:r>
              <a:rPr lang="cs-CZ" sz="1600" dirty="0" smtClean="0"/>
              <a:t>80-716-8605-0.</a:t>
            </a:r>
          </a:p>
          <a:p>
            <a:pPr>
              <a:buFont typeface="+mj-lt"/>
              <a:buAutoNum type="arabicPeriod"/>
            </a:pPr>
            <a:r>
              <a:rPr lang="cs-CZ" sz="1600" dirty="0" smtClean="0"/>
              <a:t>Galerie MS Office</a:t>
            </a:r>
            <a:endParaRPr lang="cs-CZ" sz="16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5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018451"/>
          </a:xfrm>
        </p:spPr>
        <p:txBody>
          <a:bodyPr>
            <a:normAutofit/>
          </a:bodyPr>
          <a:lstStyle/>
          <a:p>
            <a:r>
              <a:rPr lang="cs-CZ" sz="3200" dirty="0" smtClean="0"/>
              <a:t>S</a:t>
            </a:r>
            <a:r>
              <a:rPr lang="cs-CZ" sz="3200" dirty="0"/>
              <a:t> použitím slovníku </a:t>
            </a:r>
            <a:r>
              <a:rPr lang="cs-CZ" sz="3200" dirty="0" smtClean="0"/>
              <a:t>přeložte následující přísloví.</a:t>
            </a:r>
          </a:p>
          <a:p>
            <a:r>
              <a:rPr lang="cs-CZ" sz="3200" dirty="0" smtClean="0"/>
              <a:t>Najděte </a:t>
            </a:r>
            <a:r>
              <a:rPr lang="cs-CZ" sz="3200" dirty="0"/>
              <a:t>české protějšky těchto latinských přísloví</a:t>
            </a:r>
            <a:r>
              <a:rPr lang="cs-CZ" sz="3200" dirty="0" smtClean="0"/>
              <a:t>.</a:t>
            </a:r>
          </a:p>
          <a:p>
            <a:r>
              <a:rPr lang="cs-CZ" sz="3200" dirty="0" smtClean="0"/>
              <a:t>Hledejte na internetu.</a:t>
            </a:r>
          </a:p>
          <a:p>
            <a:r>
              <a:rPr lang="cs-CZ" sz="3200" dirty="0" smtClean="0"/>
              <a:t>Vysvětlete, diskutujte...</a:t>
            </a:r>
          </a:p>
          <a:p>
            <a:r>
              <a:rPr lang="cs-CZ" sz="3200" dirty="0" smtClean="0"/>
              <a:t>Např</a:t>
            </a:r>
            <a:r>
              <a:rPr lang="cs-CZ" sz="3200" dirty="0"/>
              <a:t>.</a:t>
            </a:r>
            <a:r>
              <a:rPr lang="cs-CZ" sz="3200" dirty="0" smtClean="0"/>
              <a:t>:  </a:t>
            </a:r>
            <a:endParaRPr lang="cs-CZ" sz="3200" dirty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sz="4400" dirty="0" smtClean="0">
                <a:solidFill>
                  <a:schemeClr val="accent2"/>
                </a:solidFill>
              </a:rPr>
              <a:t>Úkol</a:t>
            </a:r>
            <a:r>
              <a:rPr lang="cs-CZ" sz="4400" dirty="0">
                <a:solidFill>
                  <a:schemeClr val="accent2"/>
                </a:solidFill>
              </a:rPr>
              <a:t/>
            </a:r>
            <a:br>
              <a:rPr lang="cs-CZ" sz="4400" dirty="0">
                <a:solidFill>
                  <a:schemeClr val="accent2"/>
                </a:solidFill>
              </a:rPr>
            </a:br>
            <a:r>
              <a:rPr lang="cs-CZ" dirty="0">
                <a:solidFill>
                  <a:schemeClr val="accent2"/>
                </a:solidFill>
                <a:effectLst/>
              </a:rPr>
              <a:t/>
            </a:r>
            <a:br>
              <a:rPr lang="cs-CZ" dirty="0">
                <a:solidFill>
                  <a:schemeClr val="accent2"/>
                </a:solidFill>
                <a:effectLst/>
              </a:rPr>
            </a:b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1029" name="Picture 5" descr="C:\Users\Romana\AppData\Local\Microsoft\Windows\Temporary Internet Files\Content.IE5\MI6CYKT7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653136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lačítko akce: Dopředu nebo Další 1">
            <a:hlinkClick r:id="" action="ppaction://hlinkshowjump?jump=nextslide" highlightClick="1"/>
          </p:cNvPr>
          <p:cNvSpPr/>
          <p:nvPr/>
        </p:nvSpPr>
        <p:spPr>
          <a:xfrm>
            <a:off x="2267744" y="4537008"/>
            <a:ext cx="864096" cy="5212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17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1382042"/>
            <a:ext cx="8229600" cy="4525963"/>
          </a:xfrm>
        </p:spPr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</a:rPr>
              <a:t>[Od </a:t>
            </a:r>
            <a:r>
              <a:rPr lang="en-US" sz="3200" dirty="0" err="1">
                <a:solidFill>
                  <a:srgbClr val="FF0000"/>
                </a:solidFill>
              </a:rPr>
              <a:t>staršího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vola</a:t>
            </a:r>
            <a:r>
              <a:rPr lang="en-US" sz="3200" dirty="0">
                <a:solidFill>
                  <a:srgbClr val="FF0000"/>
                </a:solidFill>
              </a:rPr>
              <a:t> se </a:t>
            </a:r>
            <a:r>
              <a:rPr lang="en-US" sz="3200" dirty="0" err="1">
                <a:solidFill>
                  <a:srgbClr val="FF0000"/>
                </a:solidFill>
              </a:rPr>
              <a:t>učí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orat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mladší</a:t>
            </a:r>
            <a:r>
              <a:rPr lang="en-US" sz="3200" dirty="0" smtClean="0">
                <a:solidFill>
                  <a:srgbClr val="FF0000"/>
                </a:solidFill>
              </a:rPr>
              <a:t>.] </a:t>
            </a:r>
            <a:endParaRPr lang="cs-CZ" sz="3200" dirty="0" smtClean="0">
              <a:solidFill>
                <a:srgbClr val="FF0000"/>
              </a:solidFill>
            </a:endParaRPr>
          </a:p>
          <a:p>
            <a:r>
              <a:rPr lang="en-US" sz="3200" dirty="0" err="1"/>
              <a:t>Příslovím</a:t>
            </a:r>
            <a:r>
              <a:rPr lang="en-US" sz="3200" dirty="0"/>
              <a:t> je </a:t>
            </a:r>
            <a:r>
              <a:rPr lang="en-US" sz="3200" dirty="0" err="1"/>
              <a:t>naznačeno</a:t>
            </a:r>
            <a:r>
              <a:rPr lang="en-US" sz="3200" dirty="0"/>
              <a:t>, </a:t>
            </a:r>
            <a:r>
              <a:rPr lang="en-US" sz="3200" dirty="0" err="1"/>
              <a:t>že</a:t>
            </a:r>
            <a:r>
              <a:rPr lang="en-US" sz="3200" dirty="0"/>
              <a:t> </a:t>
            </a:r>
            <a:r>
              <a:rPr lang="en-US" sz="3200" dirty="0" err="1"/>
              <a:t>starší</a:t>
            </a:r>
            <a:r>
              <a:rPr lang="en-US" sz="3200" dirty="0"/>
              <a:t> </a:t>
            </a:r>
            <a:r>
              <a:rPr lang="en-US" sz="3200" dirty="0" err="1"/>
              <a:t>generace</a:t>
            </a:r>
            <a:r>
              <a:rPr lang="en-US" sz="3200" dirty="0"/>
              <a:t> </a:t>
            </a:r>
            <a:r>
              <a:rPr lang="en-US" sz="3200" dirty="0" err="1"/>
              <a:t>předává</a:t>
            </a:r>
            <a:r>
              <a:rPr lang="en-US" sz="3200" dirty="0"/>
              <a:t> </a:t>
            </a:r>
            <a:r>
              <a:rPr lang="en-US" sz="3200" dirty="0" err="1"/>
              <a:t>své</a:t>
            </a:r>
            <a:r>
              <a:rPr lang="en-US" sz="3200" dirty="0"/>
              <a:t> </a:t>
            </a:r>
            <a:r>
              <a:rPr lang="en-US" sz="3200" dirty="0" err="1"/>
              <a:t>znalosti</a:t>
            </a:r>
            <a:r>
              <a:rPr lang="en-US" sz="3200" dirty="0"/>
              <a:t> a </a:t>
            </a:r>
            <a:r>
              <a:rPr lang="en-US" sz="3200" dirty="0" err="1"/>
              <a:t>dovednosti</a:t>
            </a:r>
            <a:r>
              <a:rPr lang="en-US" sz="3200" dirty="0"/>
              <a:t> </a:t>
            </a:r>
            <a:r>
              <a:rPr lang="en-US" sz="3200" dirty="0" err="1"/>
              <a:t>generaci</a:t>
            </a:r>
            <a:r>
              <a:rPr lang="en-US" sz="3200" dirty="0"/>
              <a:t> </a:t>
            </a:r>
            <a:r>
              <a:rPr lang="en-US" sz="3200" dirty="0" err="1"/>
              <a:t>mladší</a:t>
            </a:r>
            <a:r>
              <a:rPr lang="en-US" sz="3200" dirty="0"/>
              <a:t>.</a:t>
            </a:r>
            <a:endParaRPr lang="cs-CZ" sz="3200" dirty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rgbClr val="C00000"/>
                </a:solidFill>
              </a:rPr>
              <a:t>A </a:t>
            </a:r>
            <a:r>
              <a:rPr lang="cs-CZ" dirty="0" err="1">
                <a:solidFill>
                  <a:srgbClr val="C00000"/>
                </a:solidFill>
              </a:rPr>
              <a:t>bove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maiori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discit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arare</a:t>
            </a:r>
            <a:r>
              <a:rPr lang="cs-CZ" dirty="0">
                <a:solidFill>
                  <a:srgbClr val="C00000"/>
                </a:solidFill>
              </a:rPr>
              <a:t> minor.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1027" name="Picture 3" descr="C:\Users\Romana\AppData\Local\Microsoft\Windows\Temporary Internet Files\Content.IE5\CNSICRQU\MC900240797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789040"/>
            <a:ext cx="1684325" cy="1821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5687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rgbClr val="FF0000"/>
                </a:solidFill>
              </a:rPr>
              <a:t>[</a:t>
            </a:r>
            <a:r>
              <a:rPr lang="cs-CZ" dirty="0" smtClean="0">
                <a:solidFill>
                  <a:srgbClr val="FF0000"/>
                </a:solidFill>
              </a:rPr>
              <a:t>Pozvolna </a:t>
            </a:r>
            <a:r>
              <a:rPr lang="cs-CZ" dirty="0">
                <a:solidFill>
                  <a:srgbClr val="FF0000"/>
                </a:solidFill>
              </a:rPr>
              <a:t>roste hněv bohů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en-US" dirty="0" smtClean="0">
                <a:solidFill>
                  <a:srgbClr val="FF0000"/>
                </a:solidFill>
              </a:rPr>
              <a:t>]</a:t>
            </a:r>
            <a:endParaRPr lang="cs-CZ" dirty="0" smtClean="0">
              <a:solidFill>
                <a:srgbClr val="FF0000"/>
              </a:solidFill>
            </a:endParaRPr>
          </a:p>
          <a:p>
            <a:pPr lvl="0"/>
            <a:r>
              <a:rPr lang="cs-CZ" dirty="0" smtClean="0"/>
              <a:t>Boží </a:t>
            </a:r>
            <a:r>
              <a:rPr lang="cs-CZ" dirty="0"/>
              <a:t>mlýny melou pomalu, ale jistě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cs-CZ" dirty="0" smtClean="0">
                <a:solidFill>
                  <a:srgbClr val="C00000"/>
                </a:solidFill>
                <a:effectLst/>
              </a:rPr>
              <a:t/>
            </a:r>
            <a:br>
              <a:rPr lang="cs-CZ" dirty="0" smtClean="0">
                <a:solidFill>
                  <a:srgbClr val="C00000"/>
                </a:solidFill>
                <a:effectLst/>
              </a:rPr>
            </a:br>
            <a:r>
              <a:rPr lang="cs-CZ" dirty="0" smtClean="0">
                <a:solidFill>
                  <a:srgbClr val="C00000"/>
                </a:solidFill>
                <a:effectLst/>
              </a:rPr>
              <a:t>Lenta </a:t>
            </a:r>
            <a:r>
              <a:rPr lang="cs-CZ" dirty="0" err="1">
                <a:solidFill>
                  <a:srgbClr val="C00000"/>
                </a:solidFill>
                <a:effectLst/>
              </a:rPr>
              <a:t>ira</a:t>
            </a:r>
            <a:r>
              <a:rPr lang="cs-CZ" dirty="0">
                <a:solidFill>
                  <a:srgbClr val="C00000"/>
                </a:solidFill>
                <a:effectLst/>
              </a:rPr>
              <a:t> </a:t>
            </a:r>
            <a:r>
              <a:rPr lang="cs-CZ" dirty="0" err="1">
                <a:solidFill>
                  <a:srgbClr val="C00000"/>
                </a:solidFill>
                <a:effectLst/>
              </a:rPr>
              <a:t>deorum</a:t>
            </a:r>
            <a:r>
              <a:rPr lang="cs-CZ" dirty="0">
                <a:solidFill>
                  <a:srgbClr val="C00000"/>
                </a:solidFill>
                <a:effectLst/>
              </a:rPr>
              <a:t> </a:t>
            </a:r>
            <a:r>
              <a:rPr lang="cs-CZ" dirty="0" err="1">
                <a:solidFill>
                  <a:srgbClr val="C00000"/>
                </a:solidFill>
                <a:effectLst/>
              </a:rPr>
              <a:t>est</a:t>
            </a:r>
            <a:r>
              <a:rPr lang="cs-CZ" dirty="0">
                <a:solidFill>
                  <a:srgbClr val="C00000"/>
                </a:solidFill>
                <a:effectLst/>
              </a:rPr>
              <a:t>.</a:t>
            </a:r>
            <a:br>
              <a:rPr lang="cs-CZ" dirty="0">
                <a:solidFill>
                  <a:srgbClr val="C00000"/>
                </a:solidFill>
                <a:effectLst/>
              </a:rPr>
            </a:br>
            <a:endParaRPr lang="cs-CZ" dirty="0">
              <a:solidFill>
                <a:srgbClr val="C00000"/>
              </a:solidFill>
            </a:endParaRPr>
          </a:p>
        </p:txBody>
      </p:sp>
      <p:pic>
        <p:nvPicPr>
          <p:cNvPr id="2051" name="Picture 3" descr="C:\Users\Romana\AppData\Local\Microsoft\Windows\Temporary Internet Files\Content.IE5\8V58WNKB\MC900200191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356992"/>
            <a:ext cx="1637690" cy="1823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0488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[</a:t>
            </a:r>
            <a:r>
              <a:rPr lang="cs-CZ" sz="3200" dirty="0" smtClean="0">
                <a:solidFill>
                  <a:srgbClr val="FF0000"/>
                </a:solidFill>
              </a:rPr>
              <a:t>Živiti </a:t>
            </a:r>
            <a:r>
              <a:rPr lang="cs-CZ" sz="3200" dirty="0">
                <a:solidFill>
                  <a:srgbClr val="FF0000"/>
                </a:solidFill>
              </a:rPr>
              <a:t>děti </a:t>
            </a:r>
            <a:r>
              <a:rPr lang="cs-CZ" sz="3200" dirty="0" smtClean="0">
                <a:solidFill>
                  <a:srgbClr val="FF0000"/>
                </a:solidFill>
              </a:rPr>
              <a:t>vlků.</a:t>
            </a:r>
            <a:r>
              <a:rPr lang="en-US" sz="3200" dirty="0" smtClean="0">
                <a:solidFill>
                  <a:srgbClr val="FF0000"/>
                </a:solidFill>
              </a:rPr>
              <a:t>]</a:t>
            </a:r>
            <a:endParaRPr lang="cs-CZ" sz="3200" dirty="0" smtClean="0">
              <a:solidFill>
                <a:srgbClr val="FF0000"/>
              </a:solidFill>
            </a:endParaRPr>
          </a:p>
          <a:p>
            <a:r>
              <a:rPr lang="cs-CZ" sz="3200" dirty="0" smtClean="0"/>
              <a:t>Hřáti hada (zmiji) </a:t>
            </a:r>
            <a:r>
              <a:rPr lang="cs-CZ" sz="3200" dirty="0"/>
              <a:t>na </a:t>
            </a:r>
            <a:r>
              <a:rPr lang="cs-CZ" sz="3200" dirty="0" smtClean="0"/>
              <a:t>hrudi (na prsou).</a:t>
            </a:r>
            <a:endParaRPr lang="cs-CZ" sz="3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cs-CZ" dirty="0" smtClean="0">
                <a:solidFill>
                  <a:schemeClr val="accent2"/>
                </a:solidFill>
                <a:effectLst/>
              </a:rPr>
              <a:t/>
            </a:r>
            <a:br>
              <a:rPr lang="cs-CZ" dirty="0" smtClean="0">
                <a:solidFill>
                  <a:schemeClr val="accent2"/>
                </a:solidFill>
                <a:effectLst/>
              </a:rPr>
            </a:br>
            <a:r>
              <a:rPr lang="cs-CZ" dirty="0" err="1" smtClean="0">
                <a:solidFill>
                  <a:schemeClr val="accent2"/>
                </a:solidFill>
                <a:effectLst/>
              </a:rPr>
              <a:t>Alere</a:t>
            </a:r>
            <a:r>
              <a:rPr lang="cs-CZ" dirty="0" smtClean="0">
                <a:solidFill>
                  <a:schemeClr val="accent2"/>
                </a:solidFill>
                <a:effectLst/>
              </a:rPr>
              <a:t> </a:t>
            </a:r>
            <a:r>
              <a:rPr lang="cs-CZ" dirty="0" err="1">
                <a:solidFill>
                  <a:schemeClr val="accent2"/>
                </a:solidFill>
                <a:effectLst/>
              </a:rPr>
              <a:t>luporum</a:t>
            </a:r>
            <a:r>
              <a:rPr lang="cs-CZ" dirty="0">
                <a:solidFill>
                  <a:schemeClr val="accent2"/>
                </a:solidFill>
                <a:effectLst/>
              </a:rPr>
              <a:t> </a:t>
            </a:r>
            <a:r>
              <a:rPr lang="cs-CZ" dirty="0" err="1">
                <a:solidFill>
                  <a:schemeClr val="accent2"/>
                </a:solidFill>
                <a:effectLst/>
              </a:rPr>
              <a:t>catulos</a:t>
            </a:r>
            <a:r>
              <a:rPr lang="cs-CZ" dirty="0">
                <a:solidFill>
                  <a:schemeClr val="accent2"/>
                </a:solidFill>
                <a:effectLst/>
              </a:rPr>
              <a:t>.</a:t>
            </a:r>
            <a:br>
              <a:rPr lang="cs-CZ" dirty="0">
                <a:solidFill>
                  <a:schemeClr val="accent2"/>
                </a:solidFill>
                <a:effectLst/>
              </a:rPr>
            </a:b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3077" name="Picture 5" descr="C:\Users\Romana\AppData\Local\Microsoft\Windows\Temporary Internet Files\Content.IE5\8V58WNKB\MC900299271[1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924944"/>
            <a:ext cx="1797710" cy="1844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0353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Romana\AppData\Local\Microsoft\Windows\Temporary Internet Files\Content.IE5\MI6CYKT7\MP90043877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2080" y="1700809"/>
            <a:ext cx="3028622" cy="452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948654"/>
            <a:ext cx="8229600" cy="4525963"/>
          </a:xfrm>
        </p:spPr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</a:rPr>
              <a:t>[</a:t>
            </a:r>
            <a:r>
              <a:rPr lang="cs-CZ" sz="3200" dirty="0" smtClean="0">
                <a:solidFill>
                  <a:srgbClr val="FF0000"/>
                </a:solidFill>
              </a:rPr>
              <a:t>Dobrý s dobrými je, se špatnými špatný.</a:t>
            </a:r>
            <a:r>
              <a:rPr lang="en-US" sz="3200" dirty="0" smtClean="0">
                <a:solidFill>
                  <a:srgbClr val="FF0000"/>
                </a:solidFill>
              </a:rPr>
              <a:t>]</a:t>
            </a:r>
            <a:endParaRPr lang="cs-CZ" sz="3200" dirty="0" smtClean="0">
              <a:solidFill>
                <a:srgbClr val="FF0000"/>
              </a:solidFill>
            </a:endParaRPr>
          </a:p>
          <a:p>
            <a:r>
              <a:rPr lang="cs-CZ" sz="3200" dirty="0" smtClean="0"/>
              <a:t>Vrána k vráně sedá.</a:t>
            </a:r>
            <a:endParaRPr lang="cs-CZ" sz="3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pPr lvl="0" algn="ctr"/>
            <a:r>
              <a:rPr lang="cs-CZ" dirty="0" smtClean="0">
                <a:solidFill>
                  <a:schemeClr val="accent2"/>
                </a:solidFill>
                <a:effectLst/>
              </a:rPr>
              <a:t/>
            </a:r>
            <a:br>
              <a:rPr lang="cs-CZ" dirty="0" smtClean="0">
                <a:solidFill>
                  <a:schemeClr val="accent2"/>
                </a:solidFill>
                <a:effectLst/>
              </a:rPr>
            </a:br>
            <a:r>
              <a:rPr lang="cs-CZ" dirty="0">
                <a:solidFill>
                  <a:schemeClr val="accent2"/>
                </a:solidFill>
                <a:effectLst/>
              </a:rPr>
              <a:t>Bonus </a:t>
            </a:r>
            <a:r>
              <a:rPr lang="cs-CZ" dirty="0" err="1">
                <a:solidFill>
                  <a:schemeClr val="accent2"/>
                </a:solidFill>
                <a:effectLst/>
              </a:rPr>
              <a:t>cum</a:t>
            </a:r>
            <a:r>
              <a:rPr lang="cs-CZ" dirty="0">
                <a:solidFill>
                  <a:schemeClr val="accent2"/>
                </a:solidFill>
                <a:effectLst/>
              </a:rPr>
              <a:t> </a:t>
            </a:r>
            <a:r>
              <a:rPr lang="cs-CZ" dirty="0" err="1">
                <a:solidFill>
                  <a:schemeClr val="accent2"/>
                </a:solidFill>
                <a:effectLst/>
              </a:rPr>
              <a:t>bonis</a:t>
            </a:r>
            <a:r>
              <a:rPr lang="cs-CZ" dirty="0">
                <a:solidFill>
                  <a:schemeClr val="accent2"/>
                </a:solidFill>
                <a:effectLst/>
              </a:rPr>
              <a:t> </a:t>
            </a:r>
            <a:r>
              <a:rPr lang="cs-CZ" dirty="0" err="1">
                <a:solidFill>
                  <a:schemeClr val="accent2"/>
                </a:solidFill>
                <a:effectLst/>
              </a:rPr>
              <a:t>est</a:t>
            </a:r>
            <a:r>
              <a:rPr lang="cs-CZ" dirty="0">
                <a:solidFill>
                  <a:schemeClr val="accent2"/>
                </a:solidFill>
                <a:effectLst/>
              </a:rPr>
              <a:t>, </a:t>
            </a:r>
            <a:r>
              <a:rPr lang="cs-CZ" dirty="0" err="1">
                <a:solidFill>
                  <a:schemeClr val="accent2"/>
                </a:solidFill>
                <a:effectLst/>
              </a:rPr>
              <a:t>cum</a:t>
            </a:r>
            <a:r>
              <a:rPr lang="cs-CZ" dirty="0">
                <a:solidFill>
                  <a:schemeClr val="accent2"/>
                </a:solidFill>
                <a:effectLst/>
              </a:rPr>
              <a:t> </a:t>
            </a:r>
            <a:r>
              <a:rPr lang="cs-CZ" dirty="0" err="1">
                <a:solidFill>
                  <a:schemeClr val="accent2"/>
                </a:solidFill>
                <a:effectLst/>
              </a:rPr>
              <a:t>malis</a:t>
            </a:r>
            <a:r>
              <a:rPr lang="cs-CZ" dirty="0">
                <a:solidFill>
                  <a:schemeClr val="accent2"/>
                </a:solidFill>
                <a:effectLst/>
              </a:rPr>
              <a:t> malus.</a:t>
            </a:r>
          </a:p>
        </p:txBody>
      </p:sp>
    </p:spTree>
    <p:extLst>
      <p:ext uri="{BB962C8B-B14F-4D97-AF65-F5344CB8AC3E}">
        <p14:creationId xmlns:p14="http://schemas.microsoft.com/office/powerpoint/2010/main" val="206786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[</a:t>
            </a:r>
            <a:r>
              <a:rPr lang="cs-CZ" sz="3200" dirty="0">
                <a:solidFill>
                  <a:srgbClr val="FF0000"/>
                </a:solidFill>
              </a:rPr>
              <a:t>Vlk strážcem ovcí</a:t>
            </a:r>
            <a:r>
              <a:rPr lang="cs-CZ" sz="3200" dirty="0" smtClean="0">
                <a:solidFill>
                  <a:srgbClr val="FF0000"/>
                </a:solidFill>
              </a:rPr>
              <a:t>.</a:t>
            </a:r>
            <a:r>
              <a:rPr lang="en-US" sz="3200" dirty="0" smtClean="0">
                <a:solidFill>
                  <a:srgbClr val="FF0000"/>
                </a:solidFill>
              </a:rPr>
              <a:t>]</a:t>
            </a:r>
            <a:endParaRPr lang="cs-CZ" sz="3200" dirty="0" smtClean="0">
              <a:solidFill>
                <a:srgbClr val="FF0000"/>
              </a:solidFill>
            </a:endParaRPr>
          </a:p>
          <a:p>
            <a:pPr lvl="0"/>
            <a:r>
              <a:rPr lang="cs-CZ" sz="3200" dirty="0" smtClean="0"/>
              <a:t>Udělat </a:t>
            </a:r>
            <a:r>
              <a:rPr lang="cs-CZ" sz="3200" dirty="0"/>
              <a:t>kozla zahradníkem</a:t>
            </a:r>
            <a:r>
              <a:rPr lang="cs-CZ" sz="3200" dirty="0" smtClean="0"/>
              <a:t>.</a:t>
            </a:r>
            <a:endParaRPr lang="cs-CZ" sz="3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cs-CZ" dirty="0" smtClean="0">
                <a:solidFill>
                  <a:schemeClr val="accent2"/>
                </a:solidFill>
                <a:effectLst/>
              </a:rPr>
              <a:t>Lupus </a:t>
            </a:r>
            <a:r>
              <a:rPr lang="cs-CZ" dirty="0" err="1">
                <a:solidFill>
                  <a:schemeClr val="accent2"/>
                </a:solidFill>
                <a:effectLst/>
              </a:rPr>
              <a:t>ovium</a:t>
            </a:r>
            <a:r>
              <a:rPr lang="cs-CZ" dirty="0">
                <a:solidFill>
                  <a:schemeClr val="accent2"/>
                </a:solidFill>
                <a:effectLst/>
              </a:rPr>
              <a:t> </a:t>
            </a:r>
            <a:r>
              <a:rPr lang="cs-CZ" dirty="0" err="1">
                <a:solidFill>
                  <a:schemeClr val="accent2"/>
                </a:solidFill>
                <a:effectLst/>
              </a:rPr>
              <a:t>custos</a:t>
            </a:r>
            <a:r>
              <a:rPr lang="cs-CZ" dirty="0">
                <a:solidFill>
                  <a:schemeClr val="accent2"/>
                </a:solidFill>
                <a:effectLst/>
              </a:rPr>
              <a:t>.</a:t>
            </a:r>
          </a:p>
        </p:txBody>
      </p:sp>
      <p:pic>
        <p:nvPicPr>
          <p:cNvPr id="5123" name="Picture 3" descr="C:\Users\Romana\AppData\Local\Microsoft\Windows\Temporary Internet Files\Content.IE5\8V58WNKB\MC900324454[1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205" y="3068960"/>
            <a:ext cx="1817827" cy="183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9292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[</a:t>
            </a:r>
            <a:r>
              <a:rPr lang="cs-CZ" sz="3200" dirty="0">
                <a:solidFill>
                  <a:srgbClr val="FF0000"/>
                </a:solidFill>
              </a:rPr>
              <a:t>Šilhavý mezi slepými vládne</a:t>
            </a:r>
            <a:r>
              <a:rPr lang="cs-CZ" sz="3200" dirty="0" smtClean="0">
                <a:solidFill>
                  <a:srgbClr val="FF0000"/>
                </a:solidFill>
              </a:rPr>
              <a:t>.</a:t>
            </a:r>
            <a:r>
              <a:rPr lang="en-US" sz="3200" dirty="0" smtClean="0">
                <a:solidFill>
                  <a:srgbClr val="FF0000"/>
                </a:solidFill>
              </a:rPr>
              <a:t>]</a:t>
            </a:r>
            <a:endParaRPr lang="cs-CZ" sz="3200" dirty="0" smtClean="0">
              <a:solidFill>
                <a:srgbClr val="FF0000"/>
              </a:solidFill>
            </a:endParaRPr>
          </a:p>
          <a:p>
            <a:pPr lvl="0"/>
            <a:r>
              <a:rPr lang="cs-CZ" sz="3200" dirty="0" smtClean="0"/>
              <a:t>Mezi </a:t>
            </a:r>
            <a:r>
              <a:rPr lang="cs-CZ" sz="3200" dirty="0"/>
              <a:t>slepými je </a:t>
            </a:r>
            <a:r>
              <a:rPr lang="cs-CZ" sz="3200" dirty="0" smtClean="0"/>
              <a:t>šilhavý (jednooký) </a:t>
            </a:r>
            <a:r>
              <a:rPr lang="cs-CZ" sz="3200" dirty="0"/>
              <a:t>králem</a:t>
            </a:r>
            <a:r>
              <a:rPr lang="cs-CZ" sz="3200" dirty="0" smtClean="0"/>
              <a:t>.</a:t>
            </a:r>
            <a:endParaRPr lang="cs-CZ" sz="3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cs-CZ" dirty="0" err="1" smtClean="0">
                <a:solidFill>
                  <a:schemeClr val="accent2"/>
                </a:solidFill>
                <a:effectLst/>
              </a:rPr>
              <a:t>Strabus</a:t>
            </a:r>
            <a:r>
              <a:rPr lang="cs-CZ" dirty="0" smtClean="0">
                <a:solidFill>
                  <a:schemeClr val="accent2"/>
                </a:solidFill>
                <a:effectLst/>
              </a:rPr>
              <a:t> </a:t>
            </a:r>
            <a:r>
              <a:rPr lang="cs-CZ" dirty="0">
                <a:solidFill>
                  <a:schemeClr val="accent2"/>
                </a:solidFill>
                <a:effectLst/>
              </a:rPr>
              <a:t>inter </a:t>
            </a:r>
            <a:r>
              <a:rPr lang="cs-CZ" dirty="0" err="1">
                <a:solidFill>
                  <a:schemeClr val="accent2"/>
                </a:solidFill>
                <a:effectLst/>
              </a:rPr>
              <a:t>caecos</a:t>
            </a:r>
            <a:r>
              <a:rPr lang="cs-CZ" dirty="0">
                <a:solidFill>
                  <a:schemeClr val="accent2"/>
                </a:solidFill>
                <a:effectLst/>
              </a:rPr>
              <a:t> </a:t>
            </a:r>
            <a:r>
              <a:rPr lang="cs-CZ" dirty="0" err="1">
                <a:solidFill>
                  <a:schemeClr val="accent2"/>
                </a:solidFill>
                <a:effectLst/>
              </a:rPr>
              <a:t>regnat</a:t>
            </a:r>
            <a:r>
              <a:rPr lang="cs-CZ" dirty="0">
                <a:solidFill>
                  <a:schemeClr val="accent2"/>
                </a:solidFill>
                <a:effectLst/>
              </a:rPr>
              <a:t>.</a:t>
            </a:r>
          </a:p>
        </p:txBody>
      </p:sp>
      <p:pic>
        <p:nvPicPr>
          <p:cNvPr id="6146" name="Picture 2" descr="C:\Users\Romana\AppData\Local\Microsoft\Windows\Temporary Internet Files\Content.IE5\7FCGX4DP\MC900217120[1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519055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526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137</TotalTime>
  <Words>334</Words>
  <Application>Microsoft Office PowerPoint</Application>
  <PresentationFormat>Předvádění na obrazovce (4:3)</PresentationFormat>
  <Paragraphs>69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Shluk</vt:lpstr>
      <vt:lpstr>Proverbium</vt:lpstr>
      <vt:lpstr>Proverbium − přísloví</vt:lpstr>
      <vt:lpstr>  Úkol  </vt:lpstr>
      <vt:lpstr> A bove maiori discit arare minor.  </vt:lpstr>
      <vt:lpstr> Lenta ira deorum est. </vt:lpstr>
      <vt:lpstr> Alere luporum catulos. </vt:lpstr>
      <vt:lpstr> Bonus cum bonis est, cum malis malus.</vt:lpstr>
      <vt:lpstr>Lupus ovium custos.</vt:lpstr>
      <vt:lpstr>Strabus inter caecos regnat.</vt:lpstr>
      <vt:lpstr> Alere luporum catulos. </vt:lpstr>
      <vt:lpstr>Clara pacta – boni amici.</vt:lpstr>
      <vt:lpstr>Mala malus mala mala dat.</vt:lpstr>
      <vt:lpstr>Fortes fortuna iuvat.</vt:lpstr>
      <vt:lpstr>Piscem in mari quaerere.</vt:lpstr>
      <vt:lpstr>Suae quisque fortunae faber est.</vt:lpstr>
      <vt:lpstr>Paupertas laboris magistra.</vt:lpstr>
      <vt:lpstr>Nulla lex satis commoda omnibus est.</vt:lpstr>
      <vt:lpstr>Vox  audita perit, littera skripta manet.</vt:lpstr>
      <vt:lpstr>Mulierem ornat silentium. </vt:lpstr>
      <vt:lpstr>Použité 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Proverbium</dc:title>
  <dc:creator>Romana</dc:creator>
  <cp:lastModifiedBy>Romana</cp:lastModifiedBy>
  <cp:revision>29</cp:revision>
  <dcterms:created xsi:type="dcterms:W3CDTF">2013-02-12T06:22:13Z</dcterms:created>
  <dcterms:modified xsi:type="dcterms:W3CDTF">2014-02-16T14:23:42Z</dcterms:modified>
</cp:coreProperties>
</file>