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upload.wikimedia.org/wikipedia/commons/0/0d/Latin_Poet_Ovid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Slovní zásoba 1. část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Leden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tajence osmisměrky naleznete jméno slavného římského básníka.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Osmisměrka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6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3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1681"/>
            <a:ext cx="8582329" cy="55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4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Hledejte: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Použijte správný tvar uvedený v závorce</a:t>
            </a:r>
            <a:endParaRPr lang="cs-CZ" sz="22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sz="2600" dirty="0" smtClean="0"/>
              <a:t>Předložky hledejte nakonec</a:t>
            </a:r>
            <a:endParaRPr lang="cs-CZ" sz="2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3200" dirty="0" smtClean="0"/>
              <a:t>přítelkyně </a:t>
            </a:r>
            <a:r>
              <a:rPr lang="cs-CZ" sz="3200" dirty="0"/>
              <a:t>(2. </a:t>
            </a:r>
            <a:r>
              <a:rPr lang="cs-CZ" sz="3200" dirty="0" err="1"/>
              <a:t>sg</a:t>
            </a:r>
            <a:r>
              <a:rPr lang="cs-CZ" sz="3200" dirty="0" smtClean="0"/>
              <a:t>.)</a:t>
            </a:r>
          </a:p>
          <a:p>
            <a:r>
              <a:rPr lang="cs-CZ" sz="3200" dirty="0" smtClean="0"/>
              <a:t>les </a:t>
            </a:r>
            <a:r>
              <a:rPr lang="cs-CZ" sz="3200" dirty="0"/>
              <a:t>(4. </a:t>
            </a:r>
            <a:r>
              <a:rPr lang="cs-CZ" sz="3200" dirty="0" err="1"/>
              <a:t>sg</a:t>
            </a:r>
            <a:r>
              <a:rPr lang="cs-CZ" sz="3200" dirty="0" smtClean="0"/>
              <a:t>.)</a:t>
            </a:r>
          </a:p>
          <a:p>
            <a:r>
              <a:rPr lang="cs-CZ" sz="3200" dirty="0" smtClean="0"/>
              <a:t>obyvatel </a:t>
            </a:r>
            <a:r>
              <a:rPr lang="cs-CZ" sz="3200" dirty="0"/>
              <a:t>(4. </a:t>
            </a:r>
            <a:r>
              <a:rPr lang="cs-CZ" sz="3200" dirty="0" err="1"/>
              <a:t>pl</a:t>
            </a:r>
            <a:r>
              <a:rPr lang="cs-CZ" sz="3200" dirty="0" smtClean="0"/>
              <a:t>.)</a:t>
            </a:r>
          </a:p>
          <a:p>
            <a:r>
              <a:rPr lang="cs-CZ" sz="3200" dirty="0" smtClean="0"/>
              <a:t>život </a:t>
            </a:r>
            <a:r>
              <a:rPr lang="cs-CZ" sz="3200" dirty="0"/>
              <a:t>(2. </a:t>
            </a:r>
            <a:r>
              <a:rPr lang="cs-CZ" sz="3200" dirty="0" err="1"/>
              <a:t>pl</a:t>
            </a:r>
            <a:r>
              <a:rPr lang="cs-CZ" sz="3200" dirty="0" smtClean="0"/>
              <a:t>.)</a:t>
            </a:r>
          </a:p>
          <a:p>
            <a:r>
              <a:rPr lang="cs-CZ" sz="3200" dirty="0"/>
              <a:t>k</a:t>
            </a:r>
            <a:r>
              <a:rPr lang="cs-CZ" sz="3200" dirty="0" smtClean="0"/>
              <a:t>rálovna</a:t>
            </a:r>
          </a:p>
          <a:p>
            <a:r>
              <a:rPr lang="cs-CZ" sz="3200" dirty="0" smtClean="0"/>
              <a:t>pověst </a:t>
            </a:r>
            <a:r>
              <a:rPr lang="cs-CZ" sz="3200" dirty="0"/>
              <a:t>(6. </a:t>
            </a:r>
            <a:r>
              <a:rPr lang="cs-CZ" sz="3200" dirty="0" err="1"/>
              <a:t>sg</a:t>
            </a:r>
            <a:r>
              <a:rPr lang="cs-CZ" sz="3200" dirty="0" smtClean="0"/>
              <a:t>.)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micae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s</a:t>
            </a:r>
            <a:r>
              <a:rPr lang="cs-CZ" sz="3200" dirty="0" err="1" smtClean="0">
                <a:solidFill>
                  <a:srgbClr val="FF0000"/>
                </a:solidFill>
              </a:rPr>
              <a:t>ilvam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ncolas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v</a:t>
            </a:r>
            <a:r>
              <a:rPr lang="cs-CZ" sz="3200" dirty="0" err="1" smtClean="0">
                <a:solidFill>
                  <a:srgbClr val="FF0000"/>
                </a:solidFill>
              </a:rPr>
              <a:t>itarum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r</a:t>
            </a:r>
            <a:r>
              <a:rPr lang="cs-CZ" sz="3200" dirty="0" err="1" smtClean="0">
                <a:solidFill>
                  <a:srgbClr val="FF0000"/>
                </a:solidFill>
              </a:rPr>
              <a:t>egina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f</a:t>
            </a:r>
            <a:r>
              <a:rPr lang="cs-CZ" sz="3200" dirty="0" err="1" smtClean="0">
                <a:solidFill>
                  <a:srgbClr val="FF0000"/>
                </a:solidFill>
              </a:rPr>
              <a:t>ama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33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Hledejte: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Jméno básníka: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OVIDIUS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sz="3200" dirty="0" smtClean="0"/>
              <a:t>vlčice </a:t>
            </a:r>
            <a:r>
              <a:rPr lang="cs-CZ" sz="3200" dirty="0"/>
              <a:t>(4. </a:t>
            </a:r>
            <a:r>
              <a:rPr lang="cs-CZ" sz="3200" dirty="0" err="1"/>
              <a:t>sg</a:t>
            </a:r>
            <a:r>
              <a:rPr lang="cs-CZ" sz="3200" dirty="0" smtClean="0"/>
              <a:t>.)</a:t>
            </a:r>
          </a:p>
          <a:p>
            <a:r>
              <a:rPr lang="cs-CZ" sz="3200" dirty="0" smtClean="0"/>
              <a:t>ozdobte </a:t>
            </a:r>
            <a:r>
              <a:rPr lang="cs-CZ" sz="3200" dirty="0"/>
              <a:t>(</a:t>
            </a:r>
            <a:r>
              <a:rPr lang="cs-CZ" sz="3200" dirty="0" err="1"/>
              <a:t>orno</a:t>
            </a:r>
            <a:r>
              <a:rPr lang="cs-CZ" sz="3200" dirty="0"/>
              <a:t>, -are</a:t>
            </a:r>
            <a:r>
              <a:rPr lang="cs-CZ" sz="3200" dirty="0" smtClean="0"/>
              <a:t>)</a:t>
            </a:r>
          </a:p>
          <a:p>
            <a:r>
              <a:rPr lang="cs-CZ" sz="3200" dirty="0"/>
              <a:t>s</a:t>
            </a:r>
            <a:endParaRPr lang="cs-CZ" sz="3200" dirty="0" smtClean="0"/>
          </a:p>
          <a:p>
            <a:r>
              <a:rPr lang="cs-CZ" sz="3200" dirty="0"/>
              <a:t>p</a:t>
            </a:r>
            <a:r>
              <a:rPr lang="cs-CZ" sz="3200" dirty="0" smtClean="0"/>
              <a:t>řed</a:t>
            </a:r>
          </a:p>
          <a:p>
            <a:r>
              <a:rPr lang="cs-CZ" sz="3200" dirty="0"/>
              <a:t>b</a:t>
            </a:r>
            <a:r>
              <a:rPr lang="cs-CZ" sz="3200" dirty="0" smtClean="0"/>
              <a:t>ez</a:t>
            </a:r>
          </a:p>
          <a:p>
            <a:r>
              <a:rPr lang="cs-CZ" sz="3200" dirty="0" smtClean="0"/>
              <a:t>přes</a:t>
            </a:r>
            <a:endParaRPr lang="cs-CZ" sz="3200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l</a:t>
            </a:r>
            <a:r>
              <a:rPr lang="cs-CZ" sz="3200" dirty="0" err="1" smtClean="0">
                <a:solidFill>
                  <a:srgbClr val="FF0000"/>
                </a:solidFill>
              </a:rPr>
              <a:t>upam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o</a:t>
            </a:r>
            <a:r>
              <a:rPr lang="cs-CZ" sz="3200" dirty="0" err="1" smtClean="0">
                <a:solidFill>
                  <a:srgbClr val="FF0000"/>
                </a:solidFill>
              </a:rPr>
              <a:t>rnate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 err="1">
                <a:solidFill>
                  <a:srgbClr val="FF0000"/>
                </a:solidFill>
              </a:rPr>
              <a:t>c</a:t>
            </a:r>
            <a:r>
              <a:rPr lang="cs-CZ" sz="3200" dirty="0" err="1" smtClean="0">
                <a:solidFill>
                  <a:srgbClr val="FF0000"/>
                </a:solidFill>
              </a:rPr>
              <a:t>um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dirty="0">
                <a:solidFill>
                  <a:srgbClr val="FF0000"/>
                </a:solidFill>
              </a:rPr>
              <a:t>a</a:t>
            </a:r>
            <a:r>
              <a:rPr lang="cs-CZ" sz="3200" dirty="0" smtClean="0">
                <a:solidFill>
                  <a:srgbClr val="FF0000"/>
                </a:solidFill>
              </a:rPr>
              <a:t>nte</a:t>
            </a:r>
          </a:p>
          <a:p>
            <a:pPr>
              <a:spcBef>
                <a:spcPts val="400"/>
              </a:spcBef>
            </a:pPr>
            <a:r>
              <a:rPr lang="cs-CZ" sz="3200" dirty="0">
                <a:solidFill>
                  <a:srgbClr val="FF0000"/>
                </a:solidFill>
              </a:rPr>
              <a:t>s</a:t>
            </a:r>
            <a:r>
              <a:rPr lang="cs-CZ" sz="3200" dirty="0" smtClean="0">
                <a:solidFill>
                  <a:srgbClr val="FF0000"/>
                </a:solidFill>
              </a:rPr>
              <a:t>ine</a:t>
            </a:r>
          </a:p>
          <a:p>
            <a:pPr>
              <a:spcBef>
                <a:spcPts val="400"/>
              </a:spcBef>
            </a:pPr>
            <a:r>
              <a:rPr lang="cs-CZ" sz="3200" dirty="0" smtClean="0">
                <a:solidFill>
                  <a:srgbClr val="FF0000"/>
                </a:solidFill>
              </a:rPr>
              <a:t>trans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3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7" y="260648"/>
            <a:ext cx="8953960" cy="54000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1043608" y="980728"/>
            <a:ext cx="5832648" cy="2952328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339752" y="1412776"/>
            <a:ext cx="72008" cy="3744416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043608" y="1628800"/>
            <a:ext cx="6768752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1907704" y="4365104"/>
            <a:ext cx="5904656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7596336" y="836712"/>
            <a:ext cx="0" cy="1872208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051720" y="3933056"/>
            <a:ext cx="4536504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051720" y="3284984"/>
            <a:ext cx="5760640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6588224" y="836712"/>
            <a:ext cx="0" cy="1512168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2339752" y="836712"/>
            <a:ext cx="3384376" cy="1944216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1331640" y="2708920"/>
            <a:ext cx="0" cy="1944216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2915816" y="5013176"/>
            <a:ext cx="3960440" cy="0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6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9144000" cy="33115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>
                <a:solidFill>
                  <a:schemeClr val="accent2"/>
                </a:solidFill>
              </a:rPr>
              <a:t>Jaké je </a:t>
            </a:r>
            <a:r>
              <a:rPr lang="cs-CZ" sz="4400" dirty="0" smtClean="0">
                <a:solidFill>
                  <a:schemeClr val="accent2"/>
                </a:solidFill>
              </a:rPr>
              <a:t>celé jméno básníka?</a:t>
            </a:r>
            <a:r>
              <a:rPr lang="cs-CZ" sz="4400" dirty="0">
                <a:solidFill>
                  <a:schemeClr val="accent2"/>
                </a:solidFill>
              </a:rPr>
              <a:t/>
            </a:r>
            <a:br>
              <a:rPr lang="cs-CZ" sz="4400" dirty="0">
                <a:solidFill>
                  <a:schemeClr val="accent2"/>
                </a:solidFill>
              </a:rPr>
            </a:br>
            <a:r>
              <a:rPr lang="cs-CZ" sz="4400" dirty="0">
                <a:solidFill>
                  <a:schemeClr val="accent2"/>
                </a:solidFill>
              </a:rPr>
              <a:t>Která díla z jeho tvorby znáte?</a:t>
            </a:r>
            <a:br>
              <a:rPr lang="cs-CZ" sz="4400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3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86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(43 př. n. l. – asi 18 n. l.)</a:t>
            </a:r>
          </a:p>
          <a:p>
            <a:r>
              <a:rPr lang="cs-CZ" dirty="0"/>
              <a:t>p</a:t>
            </a:r>
            <a:r>
              <a:rPr lang="cs-CZ" dirty="0" smtClean="0"/>
              <a:t>ocházel </a:t>
            </a:r>
            <a:r>
              <a:rPr lang="cs-CZ" dirty="0"/>
              <a:t>z městečka </a:t>
            </a:r>
            <a:r>
              <a:rPr lang="cs-CZ" dirty="0" err="1"/>
              <a:t>Sulmo</a:t>
            </a:r>
            <a:r>
              <a:rPr lang="cs-CZ" dirty="0"/>
              <a:t> ve střední </a:t>
            </a:r>
            <a:r>
              <a:rPr lang="cs-CZ" dirty="0" smtClean="0"/>
              <a:t>Itálii</a:t>
            </a:r>
          </a:p>
          <a:p>
            <a:r>
              <a:rPr lang="cs-CZ" dirty="0" smtClean="0"/>
              <a:t>vzdělával </a:t>
            </a:r>
            <a:r>
              <a:rPr lang="cs-CZ" dirty="0"/>
              <a:t>se v Římě a </a:t>
            </a:r>
            <a:r>
              <a:rPr lang="cs-CZ" dirty="0" smtClean="0"/>
              <a:t>Athénách</a:t>
            </a:r>
          </a:p>
          <a:p>
            <a:r>
              <a:rPr lang="cs-CZ" dirty="0" smtClean="0"/>
              <a:t>jeho </a:t>
            </a:r>
            <a:r>
              <a:rPr lang="cs-CZ" dirty="0"/>
              <a:t>tvorbu dělíme na tři období, rozdílná i tematicky: erotické, mytologické a období pobytu v exilu (černomořská </a:t>
            </a:r>
            <a:r>
              <a:rPr lang="cs-CZ" dirty="0" err="1"/>
              <a:t>Tomida</a:t>
            </a:r>
            <a:r>
              <a:rPr lang="cs-CZ" dirty="0"/>
              <a:t>, </a:t>
            </a:r>
            <a:r>
              <a:rPr lang="cs-CZ" dirty="0" err="1"/>
              <a:t>dn</a:t>
            </a:r>
            <a:r>
              <a:rPr lang="cs-CZ" dirty="0"/>
              <a:t>. </a:t>
            </a:r>
            <a:r>
              <a:rPr lang="cs-CZ" dirty="0" err="1"/>
              <a:t>Constanta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Publius </a:t>
            </a:r>
            <a:r>
              <a:rPr lang="cs-CZ" dirty="0">
                <a:solidFill>
                  <a:schemeClr val="accent2"/>
                </a:solidFill>
                <a:effectLst/>
              </a:rPr>
              <a:t>Ovidius </a:t>
            </a:r>
            <a:r>
              <a:rPr lang="cs-CZ" dirty="0" err="1">
                <a:solidFill>
                  <a:schemeClr val="accent2"/>
                </a:solidFill>
                <a:effectLst/>
              </a:rPr>
              <a:t>Naso</a:t>
            </a: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8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Publius Ovidius </a:t>
            </a:r>
            <a:r>
              <a:rPr lang="cs-CZ" dirty="0" err="1"/>
              <a:t>Naso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/>
              <a:t>43 př. n. l. – asi 18 n. 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6632"/>
            <a:ext cx="40767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7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Amores</a:t>
            </a:r>
            <a:r>
              <a:rPr lang="cs-CZ" b="1" dirty="0"/>
              <a:t> </a:t>
            </a:r>
            <a:r>
              <a:rPr lang="cs-CZ" dirty="0">
                <a:solidFill>
                  <a:srgbClr val="FF0000"/>
                </a:solidFill>
              </a:rPr>
              <a:t>[</a:t>
            </a:r>
            <a:r>
              <a:rPr lang="cs-CZ" dirty="0" smtClean="0">
                <a:solidFill>
                  <a:srgbClr val="FF0000"/>
                </a:solidFill>
              </a:rPr>
              <a:t>Lásky]</a:t>
            </a:r>
          </a:p>
          <a:p>
            <a:r>
              <a:rPr lang="cs-CZ" b="1" dirty="0" err="1" smtClean="0"/>
              <a:t>Heroides</a:t>
            </a:r>
            <a:r>
              <a:rPr lang="cs-CZ" b="1" dirty="0" smtClean="0"/>
              <a:t> </a:t>
            </a:r>
            <a:r>
              <a:rPr lang="cs-CZ" dirty="0">
                <a:solidFill>
                  <a:srgbClr val="FF0000"/>
                </a:solidFill>
              </a:rPr>
              <a:t>[Listy </a:t>
            </a:r>
            <a:r>
              <a:rPr lang="cs-CZ" dirty="0" smtClean="0">
                <a:solidFill>
                  <a:srgbClr val="FF0000"/>
                </a:solidFill>
              </a:rPr>
              <a:t>heroin]</a:t>
            </a:r>
          </a:p>
          <a:p>
            <a:r>
              <a:rPr lang="cs-CZ" b="1" dirty="0" err="1" smtClean="0"/>
              <a:t>Ars</a:t>
            </a:r>
            <a:r>
              <a:rPr lang="cs-CZ" b="1" dirty="0" smtClean="0"/>
              <a:t> </a:t>
            </a:r>
            <a:r>
              <a:rPr lang="cs-CZ" b="1" dirty="0" err="1"/>
              <a:t>amatoria</a:t>
            </a:r>
            <a:r>
              <a:rPr lang="cs-CZ" b="1" dirty="0"/>
              <a:t> </a:t>
            </a:r>
            <a:r>
              <a:rPr lang="cs-CZ" dirty="0">
                <a:solidFill>
                  <a:srgbClr val="FF0000"/>
                </a:solidFill>
              </a:rPr>
              <a:t>[Umění </a:t>
            </a:r>
            <a:r>
              <a:rPr lang="cs-CZ" dirty="0" smtClean="0">
                <a:solidFill>
                  <a:srgbClr val="FF0000"/>
                </a:solidFill>
              </a:rPr>
              <a:t>milovat]</a:t>
            </a:r>
          </a:p>
          <a:p>
            <a:r>
              <a:rPr lang="cs-CZ" b="1" dirty="0" err="1" smtClean="0"/>
              <a:t>Remedia</a:t>
            </a:r>
            <a:r>
              <a:rPr lang="cs-CZ" b="1" dirty="0" smtClean="0"/>
              <a:t> </a:t>
            </a:r>
            <a:r>
              <a:rPr lang="cs-CZ" b="1" dirty="0" err="1"/>
              <a:t>amoris</a:t>
            </a:r>
            <a:r>
              <a:rPr lang="cs-CZ" b="1" dirty="0"/>
              <a:t> </a:t>
            </a:r>
            <a:r>
              <a:rPr lang="cs-CZ" dirty="0">
                <a:solidFill>
                  <a:srgbClr val="FF0000"/>
                </a:solidFill>
              </a:rPr>
              <a:t>[Léky proti </a:t>
            </a:r>
            <a:r>
              <a:rPr lang="cs-CZ" dirty="0" smtClean="0">
                <a:solidFill>
                  <a:srgbClr val="FF0000"/>
                </a:solidFill>
              </a:rPr>
              <a:t>lásce]</a:t>
            </a:r>
          </a:p>
          <a:p>
            <a:r>
              <a:rPr lang="cs-CZ" b="1" dirty="0" err="1" smtClean="0"/>
              <a:t>Metamorphoses</a:t>
            </a:r>
            <a:r>
              <a:rPr lang="cs-CZ" b="1" dirty="0" smtClean="0"/>
              <a:t> </a:t>
            </a:r>
            <a:r>
              <a:rPr lang="cs-CZ" dirty="0">
                <a:solidFill>
                  <a:srgbClr val="FF0000"/>
                </a:solidFill>
              </a:rPr>
              <a:t>[</a:t>
            </a:r>
            <a:r>
              <a:rPr lang="cs-CZ" dirty="0" smtClean="0">
                <a:solidFill>
                  <a:srgbClr val="FF0000"/>
                </a:solidFill>
              </a:rPr>
              <a:t>Proměny]</a:t>
            </a:r>
          </a:p>
          <a:p>
            <a:r>
              <a:rPr lang="cs-CZ" b="1" dirty="0" err="1" smtClean="0"/>
              <a:t>Fasti</a:t>
            </a:r>
            <a:r>
              <a:rPr lang="cs-CZ" b="1" dirty="0" smtClean="0"/>
              <a:t> </a:t>
            </a:r>
            <a:r>
              <a:rPr lang="cs-CZ" dirty="0">
                <a:solidFill>
                  <a:srgbClr val="FF0000"/>
                </a:solidFill>
              </a:rPr>
              <a:t>[</a:t>
            </a:r>
            <a:r>
              <a:rPr lang="cs-CZ" dirty="0" smtClean="0">
                <a:solidFill>
                  <a:srgbClr val="FF0000"/>
                </a:solidFill>
              </a:rPr>
              <a:t>Kalendář]</a:t>
            </a:r>
          </a:p>
          <a:p>
            <a:r>
              <a:rPr lang="cs-CZ" b="1" dirty="0" err="1" smtClean="0"/>
              <a:t>Tristia</a:t>
            </a:r>
            <a:r>
              <a:rPr lang="cs-CZ" b="1" dirty="0" smtClean="0"/>
              <a:t> </a:t>
            </a:r>
            <a:r>
              <a:rPr lang="cs-CZ" dirty="0">
                <a:solidFill>
                  <a:srgbClr val="FF0000"/>
                </a:solidFill>
              </a:rPr>
              <a:t>[</a:t>
            </a:r>
            <a:r>
              <a:rPr lang="cs-CZ" dirty="0" smtClean="0">
                <a:solidFill>
                  <a:srgbClr val="FF0000"/>
                </a:solidFill>
              </a:rPr>
              <a:t>Žalozpěvy]</a:t>
            </a:r>
          </a:p>
          <a:p>
            <a:r>
              <a:rPr lang="cs-CZ" b="1" dirty="0" err="1" smtClean="0"/>
              <a:t>Epistulae</a:t>
            </a:r>
            <a:r>
              <a:rPr lang="cs-CZ" b="1" dirty="0" smtClean="0"/>
              <a:t> </a:t>
            </a:r>
            <a:r>
              <a:rPr lang="cs-CZ" b="1" dirty="0"/>
              <a:t>ex </a:t>
            </a:r>
            <a:r>
              <a:rPr lang="cs-CZ" b="1" dirty="0" err="1"/>
              <a:t>Ponto</a:t>
            </a:r>
            <a:r>
              <a:rPr lang="cs-CZ" b="1" dirty="0"/>
              <a:t> </a:t>
            </a:r>
            <a:r>
              <a:rPr lang="cs-CZ" dirty="0">
                <a:solidFill>
                  <a:srgbClr val="FF0000"/>
                </a:solidFill>
              </a:rPr>
              <a:t>[Listy z Pontu]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43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80-7168-786-32.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/>
              <a:t>SVOBODA, Ludvík. </a:t>
            </a:r>
            <a:r>
              <a:rPr lang="cs-CZ" sz="1600" i="1" dirty="0"/>
              <a:t>Encyklopedie antiky</a:t>
            </a:r>
            <a:r>
              <a:rPr lang="cs-CZ" sz="1600" dirty="0"/>
              <a:t>. 1. vyd. Praha: Academia, 1973, 744 s. ISBN </a:t>
            </a:r>
            <a:r>
              <a:rPr lang="cs-CZ" sz="1600" dirty="0" smtClean="0"/>
              <a:t>neuvedeno.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SOUZA , Fernando. </a:t>
            </a:r>
            <a:r>
              <a:rPr lang="cs-CZ" sz="1600" i="1" dirty="0"/>
              <a:t>Wikimedia Commons</a:t>
            </a:r>
            <a:r>
              <a:rPr lang="cs-CZ" sz="1600" dirty="0"/>
              <a:t> [online]. [cit. </a:t>
            </a:r>
            <a:r>
              <a:rPr lang="cs-CZ" sz="1600" dirty="0" smtClean="0"/>
              <a:t>2013-01-10]. </a:t>
            </a:r>
            <a:r>
              <a:rPr lang="cs-CZ" sz="1600" dirty="0"/>
              <a:t>Dostupný pod licencí </a:t>
            </a:r>
            <a:r>
              <a:rPr lang="en-US" sz="1600" dirty="0"/>
              <a:t>Creative Commons Attribution / Share-Alike License </a:t>
            </a:r>
            <a:r>
              <a:rPr lang="cs-CZ" sz="1600" dirty="0" smtClean="0"/>
              <a:t> </a:t>
            </a:r>
            <a:r>
              <a:rPr lang="cs-CZ" sz="1600" dirty="0"/>
              <a:t>na WWW: </a:t>
            </a:r>
            <a:r>
              <a:rPr lang="cs-CZ" sz="1600" dirty="0">
                <a:hlinkClick r:id="rId2"/>
              </a:rPr>
              <a:t>http</a:t>
            </a:r>
            <a:r>
              <a:rPr lang="cs-CZ" sz="1600">
                <a:hlinkClick r:id="rId2"/>
              </a:rPr>
              <a:t>://</a:t>
            </a:r>
            <a:r>
              <a:rPr lang="cs-CZ" sz="1600" smtClean="0">
                <a:hlinkClick r:id="rId2"/>
              </a:rPr>
              <a:t>upload.wikimedia.org/wikipedia/commons/0/0d/Latin_Poet_Ovid.jpg</a:t>
            </a:r>
            <a:endParaRPr lang="cs-CZ" sz="1600" smtClean="0"/>
          </a:p>
          <a:p>
            <a:pPr marL="452628" indent="-342900">
              <a:buFont typeface="+mj-lt"/>
              <a:buAutoNum type="arabicPeriod"/>
            </a:pPr>
            <a:r>
              <a:rPr lang="cs-CZ" sz="1600" smtClean="0"/>
              <a:t>Galerie </a:t>
            </a:r>
            <a:r>
              <a:rPr lang="cs-CZ" sz="1600" dirty="0" smtClean="0"/>
              <a:t>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7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pPr lvl="0"/>
            <a:endParaRPr lang="cs-CZ" sz="3200" dirty="0" smtClean="0"/>
          </a:p>
          <a:p>
            <a:pPr lvl="0"/>
            <a:endParaRPr lang="cs-CZ" sz="3200" dirty="0" smtClean="0"/>
          </a:p>
          <a:p>
            <a:pPr lvl="0"/>
            <a:r>
              <a:rPr lang="cs-CZ" sz="3200" dirty="0" smtClean="0"/>
              <a:t>Jaký </a:t>
            </a:r>
            <a:r>
              <a:rPr lang="cs-CZ" sz="3200" dirty="0"/>
              <a:t>výrok skrývá </a:t>
            </a:r>
            <a:r>
              <a:rPr lang="cs-CZ" sz="3200" dirty="0" smtClean="0"/>
              <a:t>tajenka v křížovce?</a:t>
            </a:r>
            <a:endParaRPr lang="cs-CZ" sz="3200" dirty="0"/>
          </a:p>
          <a:p>
            <a:r>
              <a:rPr lang="cs-CZ" sz="3200" dirty="0" smtClean="0"/>
              <a:t>Výrok přeložte.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Procvičování </a:t>
            </a:r>
            <a:r>
              <a:rPr lang="cs-CZ" dirty="0">
                <a:solidFill>
                  <a:schemeClr val="accent2"/>
                </a:solidFill>
                <a:effectLst/>
              </a:rPr>
              <a:t>slovní 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zásoby</a:t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 smtClean="0">
                <a:solidFill>
                  <a:schemeClr val="accent2"/>
                </a:solidFill>
                <a:effectLst/>
              </a:rPr>
              <a:t>lekce </a:t>
            </a:r>
            <a:r>
              <a:rPr lang="cs-CZ" dirty="0">
                <a:solidFill>
                  <a:schemeClr val="accent2"/>
                </a:solidFill>
                <a:effectLst/>
              </a:rPr>
              <a:t>I. – VI</a:t>
            </a:r>
            <a:r>
              <a:rPr lang="cs-CZ" dirty="0" smtClean="0">
                <a:solidFill>
                  <a:schemeClr val="accent2"/>
                </a:solidFill>
                <a:effectLst/>
              </a:rPr>
              <a:t>.</a:t>
            </a:r>
            <a:br>
              <a:rPr lang="cs-CZ" dirty="0" smtClean="0">
                <a:solidFill>
                  <a:schemeClr val="accent2"/>
                </a:solidFill>
                <a:effectLst/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1029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15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7753"/>
            <a:ext cx="8845986" cy="61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2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1.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VIA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</a:t>
            </a:r>
            <a:r>
              <a:rPr lang="cs-CZ" sz="3200" dirty="0" smtClean="0"/>
              <a:t>ivot</a:t>
            </a:r>
          </a:p>
          <a:p>
            <a:r>
              <a:rPr lang="cs-CZ" sz="3200" dirty="0" smtClean="0"/>
              <a:t>píle</a:t>
            </a:r>
          </a:p>
          <a:p>
            <a:r>
              <a:rPr lang="cs-CZ" sz="3200" dirty="0"/>
              <a:t>duše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v</a:t>
            </a:r>
            <a:r>
              <a:rPr lang="cs-CZ" sz="3200" dirty="0" smtClean="0">
                <a:solidFill>
                  <a:srgbClr val="FF0000"/>
                </a:solidFill>
              </a:rPr>
              <a:t>ita,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ndustria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smtClean="0">
                <a:solidFill>
                  <a:srgbClr val="FF0000"/>
                </a:solidFill>
              </a:rPr>
              <a:t>nima,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54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2.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MEDIA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</a:t>
            </a:r>
            <a:r>
              <a:rPr lang="cs-CZ" sz="3200" dirty="0" smtClean="0"/>
              <a:t>apomínat</a:t>
            </a:r>
          </a:p>
          <a:p>
            <a:r>
              <a:rPr lang="cs-CZ" sz="3200" dirty="0"/>
              <a:t>c</a:t>
            </a:r>
            <a:r>
              <a:rPr lang="cs-CZ" sz="3200" dirty="0" smtClean="0"/>
              <a:t>vičit</a:t>
            </a:r>
          </a:p>
          <a:p>
            <a:r>
              <a:rPr lang="cs-CZ" sz="3200" dirty="0"/>
              <a:t>n</a:t>
            </a:r>
            <a:r>
              <a:rPr lang="cs-CZ" sz="3200" dirty="0" smtClean="0"/>
              <a:t>ičit</a:t>
            </a:r>
          </a:p>
          <a:p>
            <a:r>
              <a:rPr lang="cs-CZ" sz="3200" dirty="0"/>
              <a:t>r</a:t>
            </a:r>
            <a:r>
              <a:rPr lang="cs-CZ" sz="3200" dirty="0" smtClean="0"/>
              <a:t>ozkazovat</a:t>
            </a:r>
          </a:p>
          <a:p>
            <a:r>
              <a:rPr lang="cs-CZ" sz="3200" dirty="0"/>
              <a:t>milovat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cs-CZ" sz="3200" dirty="0" err="1" smtClean="0">
                <a:solidFill>
                  <a:srgbClr val="FF0000"/>
                </a:solidFill>
              </a:rPr>
              <a:t>oneo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cs-CZ" sz="3200" dirty="0" err="1" smtClean="0">
                <a:solidFill>
                  <a:srgbClr val="FF0000"/>
                </a:solidFill>
              </a:rPr>
              <a:t>xerceo,ere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cs-CZ" sz="3200" dirty="0" err="1" smtClean="0">
                <a:solidFill>
                  <a:srgbClr val="FF0000"/>
                </a:solidFill>
              </a:rPr>
              <a:t>eleo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cs-CZ" sz="3200" dirty="0" err="1" smtClean="0">
                <a:solidFill>
                  <a:srgbClr val="FF0000"/>
                </a:solidFill>
              </a:rPr>
              <a:t>mpero</a:t>
            </a:r>
            <a:r>
              <a:rPr lang="cs-CZ" sz="3200" dirty="0" smtClean="0">
                <a:solidFill>
                  <a:srgbClr val="FF0000"/>
                </a:solidFill>
              </a:rPr>
              <a:t>, are</a:t>
            </a: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mo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amare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8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Slovíčka: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3. </a:t>
            </a:r>
            <a:r>
              <a:rPr lang="cs-CZ" sz="3200" b="1" dirty="0">
                <a:solidFill>
                  <a:srgbClr val="FFFF00"/>
                </a:solidFill>
              </a:rPr>
              <a:t>č</a:t>
            </a:r>
            <a:r>
              <a:rPr lang="cs-CZ" sz="3200" b="1" dirty="0" smtClean="0">
                <a:solidFill>
                  <a:srgbClr val="FFFF00"/>
                </a:solidFill>
              </a:rPr>
              <a:t>ást výroku: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AUREA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</a:t>
            </a:r>
            <a:r>
              <a:rPr lang="cs-CZ" sz="3200" dirty="0" smtClean="0"/>
              <a:t>epřítomnost</a:t>
            </a:r>
          </a:p>
          <a:p>
            <a:r>
              <a:rPr lang="cs-CZ" sz="3200" dirty="0" smtClean="0"/>
              <a:t>paže</a:t>
            </a:r>
          </a:p>
          <a:p>
            <a:r>
              <a:rPr lang="cs-CZ" sz="3200" dirty="0"/>
              <a:t>o</a:t>
            </a:r>
            <a:r>
              <a:rPr lang="cs-CZ" sz="3200" dirty="0" smtClean="0"/>
              <a:t>dpovídat</a:t>
            </a:r>
          </a:p>
          <a:p>
            <a:r>
              <a:rPr lang="cs-CZ" sz="3200" dirty="0"/>
              <a:t>příklad</a:t>
            </a:r>
            <a:endParaRPr lang="cs-CZ" sz="3200" dirty="0" smtClean="0"/>
          </a:p>
          <a:p>
            <a:r>
              <a:rPr lang="cs-CZ" sz="3200" dirty="0"/>
              <a:t>pole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smtClean="0">
                <a:solidFill>
                  <a:srgbClr val="FF0000"/>
                </a:solidFill>
              </a:rPr>
              <a:t>bsentia,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</a:rPr>
              <a:t>u</a:t>
            </a:r>
            <a:r>
              <a:rPr lang="cs-CZ" sz="3200" dirty="0" smtClean="0">
                <a:solidFill>
                  <a:srgbClr val="FF0000"/>
                </a:solidFill>
              </a:rPr>
              <a:t>lna, </a:t>
            </a:r>
            <a:r>
              <a:rPr lang="cs-CZ" sz="3200" dirty="0" err="1" smtClean="0">
                <a:solidFill>
                  <a:srgbClr val="FF0000"/>
                </a:solidFill>
              </a:rPr>
              <a:t>ae</a:t>
            </a:r>
            <a:r>
              <a:rPr lang="cs-CZ" sz="3200" dirty="0" smtClean="0">
                <a:solidFill>
                  <a:srgbClr val="FF0000"/>
                </a:solidFill>
              </a:rPr>
              <a:t>, f.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cs-CZ" sz="3200" dirty="0" err="1" smtClean="0">
                <a:solidFill>
                  <a:srgbClr val="FF0000"/>
                </a:solidFill>
              </a:rPr>
              <a:t>espondeo</a:t>
            </a:r>
            <a:r>
              <a:rPr lang="cs-CZ" sz="3200" dirty="0" smtClean="0">
                <a:solidFill>
                  <a:srgbClr val="FF0000"/>
                </a:solidFill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</a:rPr>
              <a:t>ere</a:t>
            </a:r>
            <a:endParaRPr lang="cs-CZ" sz="32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cs-CZ" sz="3200" dirty="0" err="1" smtClean="0">
                <a:solidFill>
                  <a:srgbClr val="FF0000"/>
                </a:solidFill>
              </a:rPr>
              <a:t>xemplum</a:t>
            </a:r>
            <a:r>
              <a:rPr lang="cs-CZ" sz="3200" dirty="0" smtClean="0">
                <a:solidFill>
                  <a:srgbClr val="FF0000"/>
                </a:solidFill>
              </a:rPr>
              <a:t>, i, n.</a:t>
            </a:r>
          </a:p>
          <a:p>
            <a:pPr>
              <a:spcBef>
                <a:spcPts val="400"/>
              </a:spcBef>
            </a:pPr>
            <a:r>
              <a:rPr lang="cs-CZ" sz="3200" b="1" dirty="0" err="1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cs-CZ" sz="3200" dirty="0" err="1" smtClean="0">
                <a:solidFill>
                  <a:srgbClr val="FF0000"/>
                </a:solidFill>
              </a:rPr>
              <a:t>ger,i</a:t>
            </a:r>
            <a:r>
              <a:rPr lang="cs-CZ" sz="3200" dirty="0" smtClean="0">
                <a:solidFill>
                  <a:srgbClr val="FF0000"/>
                </a:solidFill>
              </a:rPr>
              <a:t>, m.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324267" cy="56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accent2"/>
                </a:solidFill>
                <a:effectLst/>
              </a:rPr>
              <a:t>Via media </a:t>
            </a:r>
            <a:r>
              <a:rPr lang="cs-CZ" dirty="0" err="1" smtClean="0">
                <a:solidFill>
                  <a:schemeClr val="accent2"/>
                </a:solidFill>
                <a:effectLst/>
              </a:rPr>
              <a:t>aurea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>
                <a:solidFill>
                  <a:schemeClr val="accent2"/>
                </a:solidFill>
              </a:rPr>
              <a:t>[</a:t>
            </a:r>
            <a:r>
              <a:rPr lang="en-US" dirty="0" err="1">
                <a:solidFill>
                  <a:schemeClr val="accent2"/>
                </a:solidFill>
              </a:rPr>
              <a:t>Zlatá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střední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cesta</a:t>
            </a:r>
            <a:r>
              <a:rPr lang="en-US" dirty="0">
                <a:solidFill>
                  <a:schemeClr val="accent2"/>
                </a:solidFill>
              </a:rPr>
              <a:t>]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7" name="Picture 3" descr="C:\Users\Romana\AppData\Local\Microsoft\Windows\Temporary Internet Files\Content.IE5\7FCGX4DP\MP90044911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983"/>
            <a:ext cx="3436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83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0" y="765175"/>
            <a:ext cx="9144000" cy="28178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Jak </a:t>
            </a:r>
            <a:r>
              <a:rPr lang="cs-CZ" dirty="0">
                <a:solidFill>
                  <a:schemeClr val="accent2"/>
                </a:solidFill>
              </a:rPr>
              <a:t>hodnotíte tento životní názor?</a:t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6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60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</TotalTime>
  <Words>301</Words>
  <Application>Microsoft Office PowerPoint</Application>
  <PresentationFormat>Předvádění na obrazovce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Slovní zásoba 1. část</vt:lpstr>
      <vt:lpstr>   Procvičování slovní zásoby lekce I. – VI.  </vt:lpstr>
      <vt:lpstr>Prezentace aplikace PowerPoint</vt:lpstr>
      <vt:lpstr>Slovíčka:</vt:lpstr>
      <vt:lpstr>Slovíčka:</vt:lpstr>
      <vt:lpstr>Slovíčka:</vt:lpstr>
      <vt:lpstr>Prezentace aplikace PowerPoint</vt:lpstr>
      <vt:lpstr>Via media aurea</vt:lpstr>
      <vt:lpstr>     Jak hodnotíte tento životní názor? </vt:lpstr>
      <vt:lpstr>Osmisměrka</vt:lpstr>
      <vt:lpstr>Prezentace aplikace PowerPoint</vt:lpstr>
      <vt:lpstr>Hledejte:</vt:lpstr>
      <vt:lpstr>Hledejte:</vt:lpstr>
      <vt:lpstr>Prezentace aplikace PowerPoint</vt:lpstr>
      <vt:lpstr>     Jaké je celé jméno básníka? Která díla z jeho tvorby znáte? </vt:lpstr>
      <vt:lpstr> Publius Ovidius Naso </vt:lpstr>
      <vt:lpstr>Publius Ovidius Naso </vt:lpstr>
      <vt:lpstr>Dílo: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zásoba 1. část</dc:title>
  <dc:creator>Romana</dc:creator>
  <cp:lastModifiedBy>Romana</cp:lastModifiedBy>
  <cp:revision>13</cp:revision>
  <dcterms:created xsi:type="dcterms:W3CDTF">2013-01-06T08:03:28Z</dcterms:created>
  <dcterms:modified xsi:type="dcterms:W3CDTF">2014-02-13T21:12:43Z</dcterms:modified>
</cp:coreProperties>
</file>